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8"/>
  </p:notesMasterIdLst>
  <p:handoutMasterIdLst>
    <p:handoutMasterId r:id="rId19"/>
  </p:handoutMasterIdLst>
  <p:sldIdLst>
    <p:sldId id="256" r:id="rId2"/>
    <p:sldId id="265" r:id="rId3"/>
    <p:sldId id="273" r:id="rId4"/>
    <p:sldId id="272" r:id="rId5"/>
    <p:sldId id="271" r:id="rId6"/>
    <p:sldId id="268" r:id="rId7"/>
    <p:sldId id="274" r:id="rId8"/>
    <p:sldId id="276" r:id="rId9"/>
    <p:sldId id="269" r:id="rId10"/>
    <p:sldId id="278" r:id="rId11"/>
    <p:sldId id="279" r:id="rId12"/>
    <p:sldId id="259" r:id="rId13"/>
    <p:sldId id="282" r:id="rId14"/>
    <p:sldId id="262" r:id="rId15"/>
    <p:sldId id="280" r:id="rId16"/>
    <p:sldId id="281" r:id="rId17"/>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07" autoAdjust="0"/>
    <p:restoredTop sz="94660"/>
  </p:normalViewPr>
  <p:slideViewPr>
    <p:cSldViewPr snapToGrid="0">
      <p:cViewPr>
        <p:scale>
          <a:sx n="69" d="100"/>
          <a:sy n="69" d="100"/>
        </p:scale>
        <p:origin x="-498" y="-120"/>
      </p:cViewPr>
      <p:guideLst>
        <p:guide orient="horz" pos="2160"/>
        <p:guide pos="3840"/>
      </p:guideLst>
    </p:cSldViewPr>
  </p:slideViewPr>
  <p:notesTextViewPr>
    <p:cViewPr>
      <p:scale>
        <a:sx n="1" d="1"/>
        <a:sy n="1" d="1"/>
      </p:scale>
      <p:origin x="0" y="0"/>
    </p:cViewPr>
  </p:notesTextViewPr>
  <p:notesViewPr>
    <p:cSldViewPr snapToGrid="0">
      <p:cViewPr varScale="1">
        <p:scale>
          <a:sx n="46" d="100"/>
          <a:sy n="46" d="100"/>
        </p:scale>
        <p:origin x="-2682" y="-1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Marcador de fecha"/>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89A2E963-2884-4509-9245-7077C3076606}" type="datetimeFigureOut">
              <a:rPr lang="es-ES" smtClean="0"/>
              <a:t>17/02/2020</a:t>
            </a:fld>
            <a:endParaRPr lang="es-ES"/>
          </a:p>
        </p:txBody>
      </p:sp>
      <p:sp>
        <p:nvSpPr>
          <p:cNvPr id="4" name="3 Marcador de pie de página"/>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s-ES"/>
          </a:p>
        </p:txBody>
      </p:sp>
      <p:sp>
        <p:nvSpPr>
          <p:cNvPr id="5" name="4 Marcador de número de diapositiva"/>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87CBC9B5-BB08-4E6F-B6E6-DD7D4964C712}" type="slidenum">
              <a:rPr lang="es-ES" smtClean="0"/>
              <a:t>‹Nº›</a:t>
            </a:fld>
            <a:endParaRPr lang="es-ES"/>
          </a:p>
        </p:txBody>
      </p:sp>
      <p:sp>
        <p:nvSpPr>
          <p:cNvPr id="7" name="6 Marcador de encabezado"/>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s-ES"/>
          </a:p>
        </p:txBody>
      </p:sp>
    </p:spTree>
    <p:extLst>
      <p:ext uri="{BB962C8B-B14F-4D97-AF65-F5344CB8AC3E}">
        <p14:creationId xmlns:p14="http://schemas.microsoft.com/office/powerpoint/2010/main" val="40515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s-ES"/>
          </a:p>
        </p:txBody>
      </p:sp>
      <p:sp>
        <p:nvSpPr>
          <p:cNvPr id="3" name="Marcador de fecha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5D2A229-1EE0-482F-9729-97488BD79C1D}" type="datetimeFigureOut">
              <a:rPr lang="es-ES" smtClean="0"/>
              <a:t>17/02/2020</a:t>
            </a:fld>
            <a:endParaRPr lang="es-ES"/>
          </a:p>
        </p:txBody>
      </p:sp>
      <p:sp>
        <p:nvSpPr>
          <p:cNvPr id="4" name="Marcador de imagen de diapositiva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s-ES"/>
          </a:p>
        </p:txBody>
      </p:sp>
      <p:sp>
        <p:nvSpPr>
          <p:cNvPr id="5" name="Marcador de notas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s-ES"/>
          </a:p>
        </p:txBody>
      </p:sp>
      <p:sp>
        <p:nvSpPr>
          <p:cNvPr id="7" name="Marcador de número de diapositiva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FAEF3585-3BF4-43B6-85BA-9FD91333B658}" type="slidenum">
              <a:rPr lang="es-ES" smtClean="0"/>
              <a:t>‹Nº›</a:t>
            </a:fld>
            <a:endParaRPr lang="es-ES"/>
          </a:p>
        </p:txBody>
      </p:sp>
    </p:spTree>
    <p:extLst>
      <p:ext uri="{BB962C8B-B14F-4D97-AF65-F5344CB8AC3E}">
        <p14:creationId xmlns:p14="http://schemas.microsoft.com/office/powerpoint/2010/main" val="18191570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FAEF3585-3BF4-43B6-85BA-9FD91333B658}" type="slidenum">
              <a:rPr lang="es-ES" smtClean="0"/>
              <a:t>1</a:t>
            </a:fld>
            <a:endParaRPr lang="es-ES"/>
          </a:p>
        </p:txBody>
      </p:sp>
      <p:sp>
        <p:nvSpPr>
          <p:cNvPr id="5" name="4 Marcador de pie de página"/>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190237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FAEF3585-3BF4-43B6-85BA-9FD91333B658}" type="slidenum">
              <a:rPr lang="es-ES" smtClean="0"/>
              <a:t>3</a:t>
            </a:fld>
            <a:endParaRPr lang="es-ES"/>
          </a:p>
        </p:txBody>
      </p:sp>
      <p:sp>
        <p:nvSpPr>
          <p:cNvPr id="5" name="4 Marcador de pie de página"/>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2150158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494EB82-CBA4-42CF-ABF3-1CF89B85122A}" type="datetime5">
              <a:rPr lang="en-US" smtClean="0"/>
              <a:t>17-Feb-20</a:t>
            </a:fld>
            <a:endParaRPr lang="en-US" dirty="0"/>
          </a:p>
        </p:txBody>
      </p:sp>
      <p:sp>
        <p:nvSpPr>
          <p:cNvPr id="5" name="Footer Placeholder 4"/>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p>
            <a:fld id="{420B59BB-1928-4F91-B57D-C6638A894A3B}" type="datetime5">
              <a:rPr lang="en-US" smtClean="0"/>
              <a:t>17-Feb-20</a:t>
            </a:fld>
            <a:endParaRPr lang="en-US" dirty="0"/>
          </a:p>
        </p:txBody>
      </p:sp>
      <p:sp>
        <p:nvSpPr>
          <p:cNvPr id="5" name="Footer Placeholder 4"/>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4B4F1-AC7F-4061-A34D-C782B67483C5}" type="datetime5">
              <a:rPr lang="en-US" smtClean="0"/>
              <a:t>17-Feb-20</a:t>
            </a:fld>
            <a:endParaRPr lang="en-US" dirty="0"/>
          </a:p>
        </p:txBody>
      </p:sp>
      <p:sp>
        <p:nvSpPr>
          <p:cNvPr id="3" name="Footer Placeholder 2"/>
          <p:cNvSpPr>
            <a:spLocks noGrp="1"/>
          </p:cNvSpPr>
          <p:nvPr>
            <p:ph type="ftr" sz="quarter" idx="11"/>
          </p:nvPr>
        </p:nvSpPr>
        <p:spPr/>
        <p:txBody>
          <a:bodyPr/>
          <a:lstStyle/>
          <a:p>
            <a:r>
              <a:rPr lang="pt-BR" smtClean="0"/>
              <a:t>A. S. M. Santa Cruz; J. I. Manassaldi y A. Rueda</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AAF062-9C79-46B8-9A93-292377F72097}" type="datetime5">
              <a:rPr lang="en-US" smtClean="0"/>
              <a:t>17-Feb-20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A. S. M. Santa Cruz; J. I. </a:t>
            </a:r>
            <a:r>
              <a:rPr lang="en-US" dirty="0" err="1" smtClean="0"/>
              <a:t>Manassaldi</a:t>
            </a:r>
            <a:r>
              <a:rPr lang="en-US" dirty="0" smtClean="0"/>
              <a:t> y A. Rueda</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modeladoeningenieria.edu.a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athworks.com/moler/chapter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odeladoeningenieria.edu.ar/mei/repositorio/catedras/msa/apuntes/matlab70.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1488831"/>
            <a:ext cx="8616462" cy="2019299"/>
          </a:xfrm>
        </p:spPr>
        <p:txBody>
          <a:bodyPr/>
          <a:lstStyle/>
          <a:p>
            <a:pPr algn="l"/>
            <a:r>
              <a:rPr lang="es-ES" sz="2800" b="1" dirty="0" smtClean="0"/>
              <a:t>Presentación de la asignatura</a:t>
            </a:r>
            <a:r>
              <a:rPr lang="es-ES" sz="3600" b="1" dirty="0" smtClean="0"/>
              <a:t/>
            </a:r>
            <a:br>
              <a:rPr lang="es-ES" sz="3600" b="1" dirty="0" smtClean="0"/>
            </a:br>
            <a:r>
              <a:rPr lang="es-ES" sz="4800" b="1" dirty="0" smtClean="0"/>
              <a:t>Matemática Superior Aplicada</a:t>
            </a:r>
            <a:endParaRPr lang="es-ES" sz="4800" b="1" dirty="0"/>
          </a:p>
        </p:txBody>
      </p:sp>
      <p:sp>
        <p:nvSpPr>
          <p:cNvPr id="3" name="Subtítulo 2"/>
          <p:cNvSpPr>
            <a:spLocks noGrp="1"/>
          </p:cNvSpPr>
          <p:nvPr>
            <p:ph type="subTitle" idx="1"/>
          </p:nvPr>
        </p:nvSpPr>
        <p:spPr>
          <a:xfrm>
            <a:off x="1302658" y="3851262"/>
            <a:ext cx="7912100" cy="2079275"/>
          </a:xfrm>
        </p:spPr>
        <p:txBody>
          <a:bodyPr>
            <a:normAutofit lnSpcReduction="10000"/>
          </a:bodyPr>
          <a:lstStyle/>
          <a:p>
            <a:pPr algn="l"/>
            <a:r>
              <a:rPr lang="es-ES" dirty="0" smtClean="0"/>
              <a:t>Equipo </a:t>
            </a:r>
            <a:r>
              <a:rPr lang="es-ES" dirty="0"/>
              <a:t>docente:</a:t>
            </a:r>
            <a:endParaRPr lang="es-AR" dirty="0"/>
          </a:p>
          <a:p>
            <a:pPr algn="l"/>
            <a:r>
              <a:rPr lang="es-ES" dirty="0" smtClean="0"/>
              <a:t>Profesor: 		Dr. Alejandro S. M. SANTA CRUZ</a:t>
            </a:r>
          </a:p>
          <a:p>
            <a:pPr algn="l"/>
            <a:r>
              <a:rPr lang="es-ES" dirty="0" smtClean="0"/>
              <a:t>JTP: </a:t>
            </a:r>
            <a:r>
              <a:rPr lang="es-ES" dirty="0"/>
              <a:t>	</a:t>
            </a:r>
            <a:r>
              <a:rPr lang="es-ES" dirty="0" smtClean="0"/>
              <a:t>		Dr. Juan Ignacio MANASSALDI</a:t>
            </a:r>
            <a:endParaRPr lang="es-AR" dirty="0"/>
          </a:p>
          <a:p>
            <a:pPr algn="l"/>
            <a:r>
              <a:rPr lang="es-ES" dirty="0" smtClean="0"/>
              <a:t>Auxiliares: 	</a:t>
            </a:r>
            <a:r>
              <a:rPr lang="es-ES" dirty="0"/>
              <a:t>	</a:t>
            </a:r>
            <a:r>
              <a:rPr lang="es-ES" dirty="0" smtClean="0"/>
              <a:t>Srta. Amalia Rueda</a:t>
            </a:r>
          </a:p>
          <a:p>
            <a:r>
              <a:rPr lang="es-ES" sz="2800" b="1" dirty="0" smtClean="0"/>
              <a:t>2020</a:t>
            </a:r>
            <a:endParaRPr lang="es-ES" sz="3200" b="1" dirty="0" smtClean="0"/>
          </a:p>
          <a:p>
            <a:endParaRPr lang="es-ES" sz="3200" b="1" dirty="0"/>
          </a:p>
        </p:txBody>
      </p:sp>
    </p:spTree>
    <p:extLst>
      <p:ext uri="{BB962C8B-B14F-4D97-AF65-F5344CB8AC3E}">
        <p14:creationId xmlns:p14="http://schemas.microsoft.com/office/powerpoint/2010/main" val="18218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3194" y="226541"/>
            <a:ext cx="8596668" cy="712573"/>
          </a:xfrm>
        </p:spPr>
        <p:txBody>
          <a:bodyPr>
            <a:normAutofit fontScale="90000"/>
          </a:bodyPr>
          <a:lstStyle/>
          <a:p>
            <a:pPr lvl="0"/>
            <a:r>
              <a:rPr lang="es-ES" b="1" dirty="0" smtClean="0"/>
              <a:t>Metodología </a:t>
            </a:r>
            <a:r>
              <a:rPr lang="es-ES" b="1" dirty="0"/>
              <a:t>de </a:t>
            </a:r>
            <a:r>
              <a:rPr lang="es-ES" b="1" dirty="0" smtClean="0"/>
              <a:t>enseñanza (cont.)</a:t>
            </a:r>
            <a:r>
              <a:rPr lang="es-AR" dirty="0"/>
              <a:t/>
            </a:r>
            <a:br>
              <a:rPr lang="es-AR" dirty="0"/>
            </a:br>
            <a:endParaRPr lang="es-AR" dirty="0"/>
          </a:p>
        </p:txBody>
      </p:sp>
      <p:sp>
        <p:nvSpPr>
          <p:cNvPr id="3" name="2 Marcador de contenido"/>
          <p:cNvSpPr>
            <a:spLocks noGrp="1"/>
          </p:cNvSpPr>
          <p:nvPr>
            <p:ph idx="1"/>
          </p:nvPr>
        </p:nvSpPr>
        <p:spPr>
          <a:xfrm>
            <a:off x="579204" y="1063410"/>
            <a:ext cx="9193446" cy="4744266"/>
          </a:xfrm>
        </p:spPr>
        <p:txBody>
          <a:bodyPr>
            <a:noAutofit/>
          </a:bodyPr>
          <a:lstStyle/>
          <a:p>
            <a:pPr algn="just"/>
            <a:r>
              <a:rPr lang="es-ES" b="1" i="1" dirty="0" smtClean="0"/>
              <a:t>Actividades </a:t>
            </a:r>
            <a:r>
              <a:rPr lang="es-ES" b="1" i="1" dirty="0"/>
              <a:t>de Formación Práctica</a:t>
            </a:r>
            <a:endParaRPr lang="es-AR" dirty="0"/>
          </a:p>
          <a:p>
            <a:pPr marL="630238" lvl="1" indent="-271463" algn="just">
              <a:buFont typeface="Courier New" panose="02070309020205020404" pitchFamily="49" charset="0"/>
              <a:buChar char="o"/>
            </a:pPr>
            <a:r>
              <a:rPr lang="es-ES" dirty="0"/>
              <a:t>Los trabajos prácticos tienen como objetivo desarrollar el razonamiento del alumno para que sea capaz de relacionar los conceptos teóricos con situaciones reales, estimularlo para el trabajo en equipo y la importancia del aporte de ideas, aplicar los conocimientos adquiridos para ganar </a:t>
            </a:r>
            <a:r>
              <a:rPr lang="es-ES" dirty="0" smtClean="0"/>
              <a:t>confianza </a:t>
            </a:r>
            <a:r>
              <a:rPr lang="es-ES" dirty="0"/>
              <a:t>en la teoría y verificar sus limitaciones, contribuir al desarrollo de la creatividad del alumno mediante el planteo de situaciones novedosas a las originalmente propuestas y demostrar la </a:t>
            </a:r>
            <a:r>
              <a:rPr lang="es-ES" dirty="0" smtClean="0"/>
              <a:t>necesidad </a:t>
            </a:r>
            <a:r>
              <a:rPr lang="es-ES" dirty="0"/>
              <a:t>de documentar el trabajo realizado. </a:t>
            </a:r>
          </a:p>
          <a:p>
            <a:pPr marL="630238" lvl="1" indent="-271463" algn="just">
              <a:buFont typeface="Courier New" panose="02070309020205020404" pitchFamily="49" charset="0"/>
              <a:buChar char="o"/>
            </a:pPr>
            <a:r>
              <a:rPr lang="es-ES" dirty="0"/>
              <a:t>Como metodología de enseñanza de uso sistemático, antes de la entrega de cada práctico, se motiva el uso de la herramienta o método numérico a través de un ejemplo de aplicación.</a:t>
            </a:r>
          </a:p>
          <a:p>
            <a:pPr marL="630238" lvl="1" indent="-271463" algn="just">
              <a:buFont typeface="Courier New" panose="02070309020205020404" pitchFamily="49" charset="0"/>
              <a:buChar char="o"/>
            </a:pPr>
            <a:r>
              <a:rPr lang="es-ES" dirty="0"/>
              <a:t>Los trabajos prácticos consistirán en la resolución de problemas típicos de ingeniería química en los que resulta necesario utilizar métodos numéricos y su implementación por computadora (utilización de laboratorio informático). Para este propósito se utilizarán programas comerciales para realizar cálculos numéricos con vectores y matrices para resolver problemas relacionados con procesos fisicoquímicos</a:t>
            </a:r>
            <a:r>
              <a:rPr lang="es-ES" dirty="0" smtClean="0"/>
              <a:t>. </a:t>
            </a:r>
            <a:r>
              <a:rPr lang="es-ES" dirty="0"/>
              <a:t>Se instrumentarán trabajos prácticos para realizar en forma individual y en forma grupal, en casa, en el aula, y en el laboratorio informático</a:t>
            </a:r>
            <a:r>
              <a:rPr lang="es-ES" dirty="0" smtClean="0"/>
              <a:t>.</a:t>
            </a:r>
            <a:endParaRPr lang="es-ES" dirty="0"/>
          </a:p>
        </p:txBody>
      </p:sp>
      <p:sp>
        <p:nvSpPr>
          <p:cNvPr id="4" name="3 Marcador de fecha"/>
          <p:cNvSpPr>
            <a:spLocks noGrp="1"/>
          </p:cNvSpPr>
          <p:nvPr>
            <p:ph type="dt" sz="half" idx="10"/>
          </p:nvPr>
        </p:nvSpPr>
        <p:spPr/>
        <p:txBody>
          <a:bodyPr/>
          <a:lstStyle/>
          <a:p>
            <a:fld id="{B0C0D0A8-327A-4A2D-82A6-1FB03ACD661D}" type="datetime5">
              <a:rPr lang="en-US" smtClean="0"/>
              <a:t>17-Feb-20</a:t>
            </a:fld>
            <a:endParaRPr lang="en-US" dirty="0"/>
          </a:p>
        </p:txBody>
      </p:sp>
      <p:sp>
        <p:nvSpPr>
          <p:cNvPr id="7" name="6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8" name="7 Marcador de número de diapositiva"/>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988874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7334" y="609600"/>
            <a:ext cx="8596668" cy="646323"/>
          </a:xfrm>
        </p:spPr>
        <p:txBody>
          <a:bodyPr>
            <a:normAutofit fontScale="90000"/>
          </a:bodyPr>
          <a:lstStyle/>
          <a:p>
            <a:r>
              <a:rPr lang="es-ES" b="1" dirty="0"/>
              <a:t>Metodología de enseñanza (cont.)</a:t>
            </a:r>
            <a:r>
              <a:rPr lang="es-AR" dirty="0"/>
              <a:t/>
            </a:r>
            <a:br>
              <a:rPr lang="es-AR" dirty="0"/>
            </a:br>
            <a:endParaRPr lang="es-ES" dirty="0"/>
          </a:p>
        </p:txBody>
      </p:sp>
      <p:sp>
        <p:nvSpPr>
          <p:cNvPr id="3" name="2 Marcador de contenido"/>
          <p:cNvSpPr>
            <a:spLocks noGrp="1"/>
          </p:cNvSpPr>
          <p:nvPr>
            <p:ph idx="1"/>
          </p:nvPr>
        </p:nvSpPr>
        <p:spPr>
          <a:xfrm>
            <a:off x="677334" y="1356358"/>
            <a:ext cx="9838266" cy="4339362"/>
          </a:xfrm>
        </p:spPr>
        <p:txBody>
          <a:bodyPr>
            <a:normAutofit fontScale="77500" lnSpcReduction="20000"/>
          </a:bodyPr>
          <a:lstStyle/>
          <a:p>
            <a:pPr algn="just">
              <a:lnSpc>
                <a:spcPct val="170000"/>
              </a:lnSpc>
              <a:spcBef>
                <a:spcPts val="0"/>
              </a:spcBef>
            </a:pPr>
            <a:r>
              <a:rPr lang="es-ES" sz="2100" b="1" i="1" dirty="0"/>
              <a:t>Aula Virtual de la Asignatura</a:t>
            </a:r>
            <a:endParaRPr lang="es-AR" sz="2100" dirty="0"/>
          </a:p>
          <a:p>
            <a:pPr marL="358775" indent="0" algn="just">
              <a:lnSpc>
                <a:spcPct val="170000"/>
              </a:lnSpc>
              <a:spcBef>
                <a:spcPts val="0"/>
              </a:spcBef>
              <a:buNone/>
            </a:pPr>
            <a:r>
              <a:rPr lang="es-ES" dirty="0" smtClean="0"/>
              <a:t>La </a:t>
            </a:r>
            <a:r>
              <a:rPr lang="es-ES" dirty="0"/>
              <a:t>asignatura cuenta con un Aula en al Campus Virtual de la Facultad Regional Rosario. En la misma, los alumnos dispondrán de:</a:t>
            </a:r>
            <a:endParaRPr lang="es-AR" dirty="0"/>
          </a:p>
          <a:p>
            <a:pPr lvl="1" algn="just">
              <a:lnSpc>
                <a:spcPct val="170000"/>
              </a:lnSpc>
              <a:spcBef>
                <a:spcPts val="0"/>
              </a:spcBef>
              <a:buFont typeface="Courier New" panose="02070309020205020404" pitchFamily="49" charset="0"/>
              <a:buChar char="o"/>
            </a:pPr>
            <a:r>
              <a:rPr lang="es-ES" dirty="0"/>
              <a:t>Presentaciones de </a:t>
            </a:r>
            <a:r>
              <a:rPr lang="es-ES" dirty="0" smtClean="0"/>
              <a:t>clase (</a:t>
            </a:r>
            <a:r>
              <a:rPr lang="es-ES" dirty="0" err="1" smtClean="0"/>
              <a:t>Power</a:t>
            </a:r>
            <a:r>
              <a:rPr lang="es-ES" dirty="0" smtClean="0"/>
              <a:t> Point)</a:t>
            </a:r>
            <a:endParaRPr lang="es-AR" dirty="0"/>
          </a:p>
          <a:p>
            <a:pPr lvl="1" algn="just">
              <a:lnSpc>
                <a:spcPct val="170000"/>
              </a:lnSpc>
              <a:spcBef>
                <a:spcPts val="0"/>
              </a:spcBef>
              <a:buFont typeface="Courier New" panose="02070309020205020404" pitchFamily="49" charset="0"/>
              <a:buChar char="o"/>
            </a:pPr>
            <a:r>
              <a:rPr lang="es-ES" dirty="0"/>
              <a:t>Guías de actividades</a:t>
            </a:r>
            <a:endParaRPr lang="es-AR" dirty="0"/>
          </a:p>
          <a:p>
            <a:pPr lvl="1" algn="just">
              <a:lnSpc>
                <a:spcPct val="170000"/>
              </a:lnSpc>
              <a:spcBef>
                <a:spcPts val="0"/>
              </a:spcBef>
              <a:buFont typeface="Courier New" panose="02070309020205020404" pitchFamily="49" charset="0"/>
              <a:buChar char="o"/>
            </a:pPr>
            <a:r>
              <a:rPr lang="es-ES" dirty="0"/>
              <a:t>Material bibliográfico de acceso libre</a:t>
            </a:r>
            <a:endParaRPr lang="es-AR" dirty="0"/>
          </a:p>
          <a:p>
            <a:pPr lvl="1" algn="just">
              <a:lnSpc>
                <a:spcPct val="170000"/>
              </a:lnSpc>
              <a:spcBef>
                <a:spcPts val="0"/>
              </a:spcBef>
              <a:buFont typeface="Courier New" panose="02070309020205020404" pitchFamily="49" charset="0"/>
              <a:buChar char="o"/>
            </a:pPr>
            <a:r>
              <a:rPr lang="es-ES" dirty="0"/>
              <a:t>Ejemplos resueltos de problemas y otro material de ayuda</a:t>
            </a:r>
            <a:endParaRPr lang="es-AR" dirty="0"/>
          </a:p>
          <a:p>
            <a:pPr lvl="1" algn="just">
              <a:lnSpc>
                <a:spcPct val="170000"/>
              </a:lnSpc>
              <a:spcBef>
                <a:spcPts val="0"/>
              </a:spcBef>
              <a:buFont typeface="Courier New" panose="02070309020205020404" pitchFamily="49" charset="0"/>
              <a:buChar char="o"/>
            </a:pPr>
            <a:r>
              <a:rPr lang="es-ES" dirty="0"/>
              <a:t>Links a recursos externos, incluyendo material audiovisual</a:t>
            </a:r>
            <a:endParaRPr lang="es-AR" dirty="0"/>
          </a:p>
          <a:p>
            <a:pPr lvl="1" algn="just">
              <a:lnSpc>
                <a:spcPct val="170000"/>
              </a:lnSpc>
              <a:spcBef>
                <a:spcPts val="0"/>
              </a:spcBef>
              <a:buFont typeface="Courier New" panose="02070309020205020404" pitchFamily="49" charset="0"/>
              <a:buChar char="o"/>
            </a:pPr>
            <a:r>
              <a:rPr lang="es-ES" dirty="0"/>
              <a:t>Asimismo, mediante el aula, los alumnos tienen acceso a distintos recursos digitales que asisten en el proceso de enseñanza-aprendizaje:</a:t>
            </a:r>
            <a:endParaRPr lang="es-AR" dirty="0"/>
          </a:p>
          <a:p>
            <a:pPr lvl="1" algn="just">
              <a:lnSpc>
                <a:spcPct val="170000"/>
              </a:lnSpc>
              <a:spcBef>
                <a:spcPts val="0"/>
              </a:spcBef>
              <a:buFont typeface="Courier New" panose="02070309020205020404" pitchFamily="49" charset="0"/>
              <a:buChar char="o"/>
            </a:pPr>
            <a:r>
              <a:rPr lang="es-ES" dirty="0"/>
              <a:t>Portafolio digital</a:t>
            </a:r>
            <a:endParaRPr lang="es-AR" dirty="0"/>
          </a:p>
          <a:p>
            <a:pPr lvl="1" algn="just">
              <a:lnSpc>
                <a:spcPct val="170000"/>
              </a:lnSpc>
              <a:spcBef>
                <a:spcPts val="0"/>
              </a:spcBef>
              <a:buFont typeface="Courier New" panose="02070309020205020404" pitchFamily="49" charset="0"/>
              <a:buChar char="o"/>
            </a:pPr>
            <a:r>
              <a:rPr lang="es-ES" dirty="0"/>
              <a:t>Libreta de calificaciones</a:t>
            </a:r>
            <a:endParaRPr lang="es-AR" dirty="0"/>
          </a:p>
          <a:p>
            <a:pPr lvl="1" algn="just">
              <a:lnSpc>
                <a:spcPct val="170000"/>
              </a:lnSpc>
              <a:spcBef>
                <a:spcPts val="0"/>
              </a:spcBef>
              <a:buFont typeface="Courier New" panose="02070309020205020404" pitchFamily="49" charset="0"/>
              <a:buChar char="o"/>
            </a:pPr>
            <a:r>
              <a:rPr lang="es-ES" dirty="0"/>
              <a:t>Foros y mensajería</a:t>
            </a:r>
            <a:endParaRPr lang="es-AR" dirty="0"/>
          </a:p>
          <a:p>
            <a:pPr lvl="1" algn="just">
              <a:lnSpc>
                <a:spcPct val="170000"/>
              </a:lnSpc>
              <a:spcBef>
                <a:spcPts val="0"/>
              </a:spcBef>
              <a:buFont typeface="Courier New" panose="02070309020205020404" pitchFamily="49" charset="0"/>
              <a:buChar char="o"/>
            </a:pPr>
            <a:r>
              <a:rPr lang="es-ES" dirty="0"/>
              <a:t>Panel de </a:t>
            </a:r>
            <a:r>
              <a:rPr lang="es-ES" dirty="0" smtClean="0"/>
              <a:t>novedades</a:t>
            </a:r>
            <a:endParaRPr lang="es-AR" dirty="0"/>
          </a:p>
        </p:txBody>
      </p:sp>
      <p:sp>
        <p:nvSpPr>
          <p:cNvPr id="4" name="3 Marcador de fecha"/>
          <p:cNvSpPr>
            <a:spLocks noGrp="1"/>
          </p:cNvSpPr>
          <p:nvPr>
            <p:ph type="dt" sz="half" idx="10"/>
          </p:nvPr>
        </p:nvSpPr>
        <p:spPr/>
        <p:txBody>
          <a:bodyPr/>
          <a:lstStyle/>
          <a:p>
            <a:fld id="{FEA8DFE8-8192-481F-963B-11A4AD9CF4AA}" type="datetime5">
              <a:rPr lang="en-US" smtClean="0"/>
              <a:t>17-Feb-20</a:t>
            </a:fld>
            <a:endParaRPr lang="en-US" dirty="0"/>
          </a:p>
        </p:txBody>
      </p:sp>
      <p:sp>
        <p:nvSpPr>
          <p:cNvPr id="6" name="5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8" name="7 Marcador de número de diapositiva"/>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34120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6681" y="110837"/>
            <a:ext cx="8596668" cy="533400"/>
          </a:xfrm>
        </p:spPr>
        <p:txBody>
          <a:bodyPr>
            <a:normAutofit/>
          </a:bodyPr>
          <a:lstStyle/>
          <a:p>
            <a:r>
              <a:rPr lang="es-ES" sz="2800" b="1" dirty="0"/>
              <a:t>Condiciones de </a:t>
            </a:r>
            <a:r>
              <a:rPr lang="es-ES" sz="2800" b="1" dirty="0" smtClean="0"/>
              <a:t> Aprobación</a:t>
            </a:r>
            <a:endParaRPr lang="es-ES" sz="2800" b="1" dirty="0"/>
          </a:p>
        </p:txBody>
      </p:sp>
      <p:sp>
        <p:nvSpPr>
          <p:cNvPr id="3" name="Marcador de contenido 2"/>
          <p:cNvSpPr>
            <a:spLocks noGrp="1"/>
          </p:cNvSpPr>
          <p:nvPr>
            <p:ph idx="1"/>
          </p:nvPr>
        </p:nvSpPr>
        <p:spPr>
          <a:xfrm>
            <a:off x="651543" y="639154"/>
            <a:ext cx="11069402" cy="5401427"/>
          </a:xfrm>
        </p:spPr>
        <p:txBody>
          <a:bodyPr>
            <a:normAutofit fontScale="40000" lnSpcReduction="20000"/>
          </a:bodyPr>
          <a:lstStyle/>
          <a:p>
            <a:pPr algn="just">
              <a:lnSpc>
                <a:spcPct val="170000"/>
              </a:lnSpc>
              <a:spcBef>
                <a:spcPts val="0"/>
              </a:spcBef>
            </a:pPr>
            <a:r>
              <a:rPr lang="es-ES" sz="4000" dirty="0">
                <a:solidFill>
                  <a:srgbClr val="000000"/>
                </a:solidFill>
              </a:rPr>
              <a:t>De conformidad al nuevo Reglamento de Cursado, Ord. Nro. 1549/2016 de CSU, que reemplaza a la Ordenanza Nro. 908/99, y la Ordenanza Complementaria Nro. 1562/2016, se establecen las siguientes condiciones de </a:t>
            </a:r>
            <a:r>
              <a:rPr lang="es-ES" sz="4000" dirty="0" smtClean="0">
                <a:solidFill>
                  <a:srgbClr val="000000"/>
                </a:solidFill>
              </a:rPr>
              <a:t>aprobación:</a:t>
            </a:r>
          </a:p>
          <a:p>
            <a:pPr marL="630238" indent="-271463" algn="just">
              <a:lnSpc>
                <a:spcPct val="170000"/>
              </a:lnSpc>
              <a:spcBef>
                <a:spcPts val="0"/>
              </a:spcBef>
              <a:buClr>
                <a:srgbClr val="0F6FC6"/>
              </a:buClr>
              <a:buFont typeface="+mj-lt"/>
              <a:buAutoNum type="romanUcPeriod"/>
            </a:pPr>
            <a:r>
              <a:rPr lang="es-ES" sz="3500" dirty="0" smtClean="0">
                <a:solidFill>
                  <a:srgbClr val="000000"/>
                </a:solidFill>
              </a:rPr>
              <a:t>Aprobación </a:t>
            </a:r>
            <a:r>
              <a:rPr lang="es-ES" sz="3500" dirty="0">
                <a:solidFill>
                  <a:srgbClr val="000000"/>
                </a:solidFill>
              </a:rPr>
              <a:t>directa basada en un régimen de evaluación continua. Son condiciones de aprobación directa las siguientes:</a:t>
            </a:r>
          </a:p>
          <a:p>
            <a:pPr marL="901700" lvl="1" indent="-271463" algn="just">
              <a:lnSpc>
                <a:spcPct val="170000"/>
              </a:lnSpc>
              <a:spcBef>
                <a:spcPts val="0"/>
              </a:spcBef>
              <a:buClrTx/>
              <a:buSzPct val="100000"/>
              <a:buFont typeface="Arial" panose="020B0604020202020204" pitchFamily="34" charset="0"/>
              <a:buChar char="•"/>
            </a:pPr>
            <a:r>
              <a:rPr lang="es-ES" sz="3000" dirty="0">
                <a:solidFill>
                  <a:srgbClr val="000000"/>
                </a:solidFill>
              </a:rPr>
              <a:t>Cumplir con los prerrequisitos de inscripción a la materia según diseño </a:t>
            </a:r>
            <a:r>
              <a:rPr lang="es-ES" sz="3000" dirty="0" smtClean="0">
                <a:solidFill>
                  <a:srgbClr val="000000"/>
                </a:solidFill>
              </a:rPr>
              <a:t>curricular.</a:t>
            </a:r>
          </a:p>
          <a:p>
            <a:pPr marL="901700" lvl="1" indent="-271463" algn="just">
              <a:lnSpc>
                <a:spcPct val="170000"/>
              </a:lnSpc>
              <a:spcBef>
                <a:spcPts val="0"/>
              </a:spcBef>
              <a:buClrTx/>
              <a:buSzPct val="100000"/>
              <a:buFont typeface="Arial" panose="020B0604020202020204" pitchFamily="34" charset="0"/>
              <a:buChar char="•"/>
            </a:pPr>
            <a:r>
              <a:rPr lang="es-ES" sz="3000" dirty="0" smtClean="0">
                <a:solidFill>
                  <a:srgbClr val="000000"/>
                </a:solidFill>
              </a:rPr>
              <a:t>Asistir </a:t>
            </a:r>
            <a:r>
              <a:rPr lang="es-ES" sz="3000" dirty="0">
                <a:solidFill>
                  <a:srgbClr val="000000"/>
                </a:solidFill>
              </a:rPr>
              <a:t>a clase (mínimo 75%, salvo las condiciones de excepcionalidad establecidas en el Inciso 7.1.1.2 de la Ord. Nro. 1549/2016).</a:t>
            </a:r>
          </a:p>
          <a:p>
            <a:pPr marL="901700" lvl="1" indent="-271463">
              <a:lnSpc>
                <a:spcPct val="170000"/>
              </a:lnSpc>
              <a:spcBef>
                <a:spcPts val="0"/>
              </a:spcBef>
              <a:buClrTx/>
              <a:buSzPct val="100000"/>
              <a:buFont typeface="Arial" panose="020B0604020202020204" pitchFamily="34" charset="0"/>
              <a:buChar char="•"/>
            </a:pPr>
            <a:r>
              <a:rPr lang="es-ES" sz="3000" dirty="0">
                <a:solidFill>
                  <a:srgbClr val="000000"/>
                </a:solidFill>
              </a:rPr>
              <a:t>Entrega y aprobación en tiempo y forma de los Trabajos Prácticos.</a:t>
            </a:r>
          </a:p>
          <a:p>
            <a:pPr marL="901700" lvl="1" indent="-271463">
              <a:lnSpc>
                <a:spcPct val="170000"/>
              </a:lnSpc>
              <a:spcBef>
                <a:spcPts val="0"/>
              </a:spcBef>
              <a:buClrTx/>
              <a:buSzPct val="100000"/>
              <a:buFont typeface="Arial" panose="020B0604020202020204" pitchFamily="34" charset="0"/>
              <a:buChar char="•"/>
            </a:pPr>
            <a:r>
              <a:rPr lang="es-ES" sz="3000" dirty="0">
                <a:solidFill>
                  <a:srgbClr val="000000"/>
                </a:solidFill>
              </a:rPr>
              <a:t>Aprobar dos exámenes parciales cuyas fechas de realización se hallan consignadas en el Cronograma Estimado de </a:t>
            </a:r>
            <a:r>
              <a:rPr lang="es-ES" sz="3000" dirty="0" smtClean="0">
                <a:solidFill>
                  <a:srgbClr val="000000"/>
                </a:solidFill>
              </a:rPr>
              <a:t>Clases.</a:t>
            </a:r>
          </a:p>
          <a:p>
            <a:pPr marL="901700" lvl="1" indent="-271463">
              <a:lnSpc>
                <a:spcPct val="170000"/>
              </a:lnSpc>
              <a:spcBef>
                <a:spcPts val="0"/>
              </a:spcBef>
              <a:buClrTx/>
              <a:buSzPct val="100000"/>
              <a:buFont typeface="Arial" panose="020B0604020202020204" pitchFamily="34" charset="0"/>
              <a:buChar char="•"/>
            </a:pPr>
            <a:r>
              <a:rPr lang="es-ES" sz="3000" dirty="0" smtClean="0">
                <a:solidFill>
                  <a:srgbClr val="000000"/>
                </a:solidFill>
              </a:rPr>
              <a:t>El estudiante que no apruebe alguno de los exámenes parciales programados tendrá una instancia de recuperación.</a:t>
            </a:r>
          </a:p>
          <a:p>
            <a:pPr marL="630238" indent="-271463">
              <a:lnSpc>
                <a:spcPct val="170000"/>
              </a:lnSpc>
              <a:spcBef>
                <a:spcPts val="0"/>
              </a:spcBef>
              <a:buClr>
                <a:srgbClr val="0F6FC6"/>
              </a:buClr>
              <a:buSzPct val="100000"/>
              <a:buFont typeface="+mj-lt"/>
              <a:buAutoNum type="romanUcPeriod"/>
            </a:pPr>
            <a:r>
              <a:rPr lang="es-ES" sz="3500" dirty="0" smtClean="0">
                <a:solidFill>
                  <a:srgbClr val="000000"/>
                </a:solidFill>
              </a:rPr>
              <a:t>Aprobación no directa - Examen final:</a:t>
            </a:r>
          </a:p>
          <a:p>
            <a:pPr marL="893763" lvl="2" indent="-268288" algn="just">
              <a:lnSpc>
                <a:spcPct val="170000"/>
              </a:lnSpc>
              <a:spcBef>
                <a:spcPts val="0"/>
              </a:spcBef>
              <a:buClr>
                <a:srgbClr val="000000"/>
              </a:buClr>
              <a:buFont typeface="Symbol"/>
              <a:buChar char="·"/>
            </a:pPr>
            <a:r>
              <a:rPr lang="es-ES" sz="3000" dirty="0" smtClean="0">
                <a:solidFill>
                  <a:srgbClr val="000000"/>
                </a:solidFill>
              </a:rPr>
              <a:t>Cumplir </a:t>
            </a:r>
            <a:r>
              <a:rPr lang="es-ES" sz="3000" dirty="0">
                <a:solidFill>
                  <a:srgbClr val="000000"/>
                </a:solidFill>
              </a:rPr>
              <a:t>con los prerrequisitos de inscripción a la materia según diseño curricular.</a:t>
            </a:r>
          </a:p>
          <a:p>
            <a:pPr marL="893763" indent="-268288">
              <a:lnSpc>
                <a:spcPct val="170000"/>
              </a:lnSpc>
              <a:spcBef>
                <a:spcPts val="0"/>
              </a:spcBef>
              <a:buClr>
                <a:srgbClr val="000000"/>
              </a:buClr>
              <a:buFont typeface="Symbol"/>
              <a:buChar char="·"/>
            </a:pPr>
            <a:r>
              <a:rPr lang="es-ES" sz="3000" dirty="0">
                <a:solidFill>
                  <a:srgbClr val="000000"/>
                </a:solidFill>
              </a:rPr>
              <a:t>Asistir a clase (mínimo 75%, salvo las condiciones de excepcionalidad establecidas en el Inciso 7.1.1.2 de la Ord. Nro. 1549/2016).</a:t>
            </a:r>
          </a:p>
          <a:p>
            <a:pPr marL="893763" lvl="2" indent="-268288">
              <a:lnSpc>
                <a:spcPct val="170000"/>
              </a:lnSpc>
              <a:spcBef>
                <a:spcPts val="0"/>
              </a:spcBef>
              <a:buClr>
                <a:srgbClr val="000000"/>
              </a:buClr>
              <a:buFont typeface="Symbol"/>
              <a:buChar char="·"/>
            </a:pPr>
            <a:r>
              <a:rPr lang="es-ES" sz="3000" dirty="0">
                <a:solidFill>
                  <a:srgbClr val="000000"/>
                </a:solidFill>
              </a:rPr>
              <a:t>Entrega y aprobación en tiempo y forma de los Trabajos Prácticos.</a:t>
            </a:r>
          </a:p>
          <a:p>
            <a:pPr marL="893763" lvl="2" indent="-268288">
              <a:lnSpc>
                <a:spcPct val="170000"/>
              </a:lnSpc>
              <a:spcBef>
                <a:spcPts val="0"/>
              </a:spcBef>
              <a:buClr>
                <a:srgbClr val="000000"/>
              </a:buClr>
              <a:buFont typeface="Symbol"/>
              <a:buChar char="·"/>
            </a:pPr>
            <a:r>
              <a:rPr lang="es-ES" sz="3000" dirty="0">
                <a:solidFill>
                  <a:srgbClr val="000000"/>
                </a:solidFill>
              </a:rPr>
              <a:t>Aprobar al menos un examen parcial o examen globalizador, según el  caso, cuyas fechas de realización se hallan consignadas en el Cronograma </a:t>
            </a:r>
            <a:r>
              <a:rPr lang="es-ES" sz="3000" dirty="0" smtClean="0">
                <a:solidFill>
                  <a:srgbClr val="000000"/>
                </a:solidFill>
              </a:rPr>
              <a:t>Estimado de Clases.</a:t>
            </a:r>
          </a:p>
          <a:p>
            <a:pPr marL="0" lvl="2" indent="0">
              <a:lnSpc>
                <a:spcPct val="170000"/>
              </a:lnSpc>
              <a:spcBef>
                <a:spcPts val="0"/>
              </a:spcBef>
              <a:buClr>
                <a:srgbClr val="000000"/>
              </a:buClr>
              <a:buNone/>
            </a:pPr>
            <a:r>
              <a:rPr lang="es-ES" sz="3000" dirty="0" smtClean="0">
                <a:solidFill>
                  <a:srgbClr val="000000"/>
                </a:solidFill>
              </a:rPr>
              <a:t>El </a:t>
            </a:r>
            <a:r>
              <a:rPr lang="es-ES" sz="3000" dirty="0">
                <a:solidFill>
                  <a:srgbClr val="000000"/>
                </a:solidFill>
              </a:rPr>
              <a:t>estudiante que no apruebe ninguno de los exámenes parciales programados tendrá dos instancias de recuperación para </a:t>
            </a:r>
            <a:r>
              <a:rPr lang="es-ES" sz="3000" dirty="0" smtClean="0">
                <a:solidFill>
                  <a:srgbClr val="000000"/>
                </a:solidFill>
              </a:rPr>
              <a:t>regularizar.</a:t>
            </a:r>
          </a:p>
          <a:p>
            <a:pPr marL="1588" lvl="2" indent="0" algn="just">
              <a:lnSpc>
                <a:spcPct val="170000"/>
              </a:lnSpc>
              <a:spcBef>
                <a:spcPts val="0"/>
              </a:spcBef>
              <a:buClr>
                <a:srgbClr val="000000"/>
              </a:buClr>
              <a:buNone/>
            </a:pPr>
            <a:r>
              <a:rPr lang="es-ES" sz="3000" dirty="0" smtClean="0">
                <a:solidFill>
                  <a:srgbClr val="000000"/>
                </a:solidFill>
              </a:rPr>
              <a:t>Durante </a:t>
            </a:r>
            <a:r>
              <a:rPr lang="es-ES" sz="3000" dirty="0">
                <a:solidFill>
                  <a:srgbClr val="000000"/>
                </a:solidFill>
              </a:rPr>
              <a:t>las clases se realizarán preguntas específicas a los estudiantes que permitan vislumbrar el grado de asimilación de los conceptos fundamentales, y su capacidad de relacionarlos con situaciones diversas planteadas con un objetivo didáctico específico. </a:t>
            </a:r>
          </a:p>
        </p:txBody>
      </p:sp>
      <p:sp>
        <p:nvSpPr>
          <p:cNvPr id="4" name="3 Marcador de fecha"/>
          <p:cNvSpPr>
            <a:spLocks noGrp="1"/>
          </p:cNvSpPr>
          <p:nvPr>
            <p:ph type="dt" sz="half" idx="10"/>
          </p:nvPr>
        </p:nvSpPr>
        <p:spPr/>
        <p:txBody>
          <a:bodyPr/>
          <a:lstStyle/>
          <a:p>
            <a:fld id="{B7358872-1472-451D-8D3C-A1CC7A25309E}" type="datetime5">
              <a:rPr lang="en-US" smtClean="0"/>
              <a:t>17-Feb-20</a:t>
            </a:fld>
            <a:endParaRPr lang="en-US" dirty="0"/>
          </a:p>
        </p:txBody>
      </p:sp>
      <p:sp>
        <p:nvSpPr>
          <p:cNvPr id="7" name="6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8" name="7 Marcador de número de diapositiva"/>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412440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17A061D-C0E6-4C2E-AD7C-F3BAA9025F64}" type="datetime5">
              <a:rPr lang="en-US" smtClean="0"/>
              <a:t>17-Feb-20</a:t>
            </a:fld>
            <a:endParaRPr lang="en-US" dirty="0"/>
          </a:p>
        </p:txBody>
      </p:sp>
      <p:sp>
        <p:nvSpPr>
          <p:cNvPr id="3" name="2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13</a:t>
            </a:fld>
            <a:endParaRPr lang="en-US" dirty="0"/>
          </a:p>
        </p:txBody>
      </p:sp>
      <p:sp>
        <p:nvSpPr>
          <p:cNvPr id="5" name="4 Rectángulo"/>
          <p:cNvSpPr/>
          <p:nvPr/>
        </p:nvSpPr>
        <p:spPr>
          <a:xfrm>
            <a:off x="596681" y="793412"/>
            <a:ext cx="10888737" cy="5262979"/>
          </a:xfrm>
          <a:prstGeom prst="rect">
            <a:avLst/>
          </a:prstGeom>
        </p:spPr>
        <p:txBody>
          <a:bodyPr wrap="square">
            <a:spAutoFit/>
          </a:bodyPr>
          <a:lstStyle/>
          <a:p>
            <a:pPr algn="just">
              <a:lnSpc>
                <a:spcPct val="150000"/>
              </a:lnSpc>
              <a:spcAft>
                <a:spcPts val="600"/>
              </a:spcAft>
            </a:pPr>
            <a:r>
              <a:rPr lang="es-ES" dirty="0"/>
              <a:t>T</a:t>
            </a:r>
            <a:r>
              <a:rPr lang="es-ES" dirty="0" smtClean="0"/>
              <a:t>anto </a:t>
            </a:r>
            <a:r>
              <a:rPr lang="es-ES" dirty="0"/>
              <a:t>para los que aprueben de manera directa como lo que concurran a exámenes finales </a:t>
            </a:r>
            <a:r>
              <a:rPr lang="es-ES" dirty="0" smtClean="0"/>
              <a:t> estos requisitos son:</a:t>
            </a:r>
            <a:endParaRPr lang="es-ES" dirty="0"/>
          </a:p>
          <a:p>
            <a:pPr marL="285750" lvl="0" indent="-285750" algn="just">
              <a:lnSpc>
                <a:spcPct val="150000"/>
              </a:lnSpc>
              <a:spcAft>
                <a:spcPts val="600"/>
              </a:spcAft>
              <a:buFont typeface="Arial" panose="020B0604020202020204" pitchFamily="34" charset="0"/>
              <a:buChar char="•"/>
            </a:pPr>
            <a:r>
              <a:rPr lang="es-ES" sz="1400" dirty="0"/>
              <a:t>Que el alumno sea capaz de implementar los algoritmos numéricos en algún lenguaje computacional de alto nivel, a partir de los conocimientos ya adquiridos en los cursos Fundamentos de Informática, Álgebra y Análisis Matemático.</a:t>
            </a:r>
          </a:p>
          <a:p>
            <a:pPr marL="285750" lvl="0" indent="-285750" algn="just">
              <a:lnSpc>
                <a:spcPct val="150000"/>
              </a:lnSpc>
              <a:spcAft>
                <a:spcPts val="600"/>
              </a:spcAft>
              <a:buFont typeface="Arial" panose="020B0604020202020204" pitchFamily="34" charset="0"/>
              <a:buChar char="•"/>
            </a:pPr>
            <a:r>
              <a:rPr lang="es-ES" sz="1400" dirty="0" smtClean="0"/>
              <a:t>Conocimiento </a:t>
            </a:r>
            <a:r>
              <a:rPr lang="es-ES" sz="1400" dirty="0"/>
              <a:t>de técnicas matriciales de resolución de sistemas de ecuaciones lineales y su implementación en algoritmos computacionales específicamente destinados a la simulación de procesos cuyo modelado conduce a matrices </a:t>
            </a:r>
            <a:r>
              <a:rPr lang="es-ES" sz="1400" dirty="0" err="1"/>
              <a:t>tridiagonales</a:t>
            </a:r>
            <a:r>
              <a:rPr lang="es-ES" sz="1400" dirty="0"/>
              <a:t> en banda (matrices ralas). Su aplicación a la resolución de problemas de regresión lineal múltiple.</a:t>
            </a:r>
          </a:p>
          <a:p>
            <a:pPr marL="285750" lvl="0" indent="-285750" algn="just">
              <a:lnSpc>
                <a:spcPct val="150000"/>
              </a:lnSpc>
              <a:spcAft>
                <a:spcPts val="600"/>
              </a:spcAft>
              <a:buFont typeface="Arial" panose="020B0604020202020204" pitchFamily="34" charset="0"/>
              <a:buChar char="•"/>
            </a:pPr>
            <a:r>
              <a:rPr lang="es-ES" sz="1400" dirty="0"/>
              <a:t>Que el alumno domine integralmente la resolución de ecuaciones y sistemas de ecuaciones no lineales (algebraicas y no algebraicas). Su aplicación a problemas de regresión no lineal múltiple.</a:t>
            </a:r>
          </a:p>
          <a:p>
            <a:pPr marL="285750" lvl="0" indent="-285750" algn="just">
              <a:lnSpc>
                <a:spcPct val="150000"/>
              </a:lnSpc>
              <a:spcAft>
                <a:spcPts val="600"/>
              </a:spcAft>
              <a:buFont typeface="Arial" panose="020B0604020202020204" pitchFamily="34" charset="0"/>
              <a:buChar char="•"/>
            </a:pPr>
            <a:r>
              <a:rPr lang="es-ES" sz="1400" dirty="0"/>
              <a:t>Manejo de las técnicas de optimización unidimensional no restringida y restringida. Su extensión a problemas de optimización multidimensional. </a:t>
            </a:r>
            <a:endParaRPr lang="es-ES" sz="1400" dirty="0" smtClean="0"/>
          </a:p>
          <a:p>
            <a:pPr marL="285750" lvl="0" indent="-285750" algn="just">
              <a:lnSpc>
                <a:spcPct val="150000"/>
              </a:lnSpc>
              <a:spcAft>
                <a:spcPts val="600"/>
              </a:spcAft>
              <a:buFont typeface="Arial" panose="020B0604020202020204" pitchFamily="34" charset="0"/>
              <a:buChar char="•"/>
            </a:pPr>
            <a:r>
              <a:rPr lang="es-ES" sz="1400" dirty="0" smtClean="0"/>
              <a:t>Manejo </a:t>
            </a:r>
            <a:r>
              <a:rPr lang="es-ES" sz="1400" dirty="0"/>
              <a:t>de métodos explícitos e implícitos de resolución numérica de ecuaciones diferenciales ordinarias. Problemas de condiciones de contorno y de valores iniciales. </a:t>
            </a:r>
          </a:p>
          <a:p>
            <a:pPr marL="285750" indent="-285750" algn="just">
              <a:lnSpc>
                <a:spcPct val="150000"/>
              </a:lnSpc>
              <a:spcAft>
                <a:spcPts val="600"/>
              </a:spcAft>
              <a:buFont typeface="Arial" panose="020B0604020202020204" pitchFamily="34" charset="0"/>
              <a:buChar char="•"/>
            </a:pPr>
            <a:r>
              <a:rPr lang="es-ES" sz="1400" dirty="0"/>
              <a:t>Que el alumno comprenda el concepto de rigidez (</a:t>
            </a:r>
            <a:r>
              <a:rPr lang="es-ES" sz="1400" dirty="0" err="1"/>
              <a:t>stiffness</a:t>
            </a:r>
            <a:r>
              <a:rPr lang="es-ES" sz="1400" dirty="0"/>
              <a:t>) de un sistema de ecuaciones a través de ejemplos concretos.</a:t>
            </a:r>
          </a:p>
        </p:txBody>
      </p:sp>
      <p:sp>
        <p:nvSpPr>
          <p:cNvPr id="6" name="Título 1"/>
          <p:cNvSpPr txBox="1">
            <a:spLocks/>
          </p:cNvSpPr>
          <p:nvPr/>
        </p:nvSpPr>
        <p:spPr>
          <a:xfrm>
            <a:off x="596681" y="110837"/>
            <a:ext cx="8596668" cy="53340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t>Requisitos Mínimos </a:t>
            </a:r>
            <a:r>
              <a:rPr lang="es-ES" sz="2800" b="1" dirty="0"/>
              <a:t>y </a:t>
            </a:r>
            <a:r>
              <a:rPr lang="es-ES" sz="2800" b="1" dirty="0" smtClean="0"/>
              <a:t>Básicos </a:t>
            </a:r>
            <a:r>
              <a:rPr lang="es-ES" sz="2800" b="1" dirty="0"/>
              <a:t>de </a:t>
            </a:r>
            <a:r>
              <a:rPr lang="es-ES" sz="2800" b="1" dirty="0" smtClean="0"/>
              <a:t>Aprobación</a:t>
            </a:r>
            <a:endParaRPr lang="es-ES" sz="2800" b="1" dirty="0"/>
          </a:p>
        </p:txBody>
      </p:sp>
    </p:spTree>
    <p:extLst>
      <p:ext uri="{BB962C8B-B14F-4D97-AF65-F5344CB8AC3E}">
        <p14:creationId xmlns:p14="http://schemas.microsoft.com/office/powerpoint/2010/main" val="59707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0889" y="0"/>
            <a:ext cx="8596668" cy="746234"/>
          </a:xfrm>
        </p:spPr>
        <p:txBody>
          <a:bodyPr/>
          <a:lstStyle/>
          <a:p>
            <a:r>
              <a:rPr lang="es-ES" b="1" dirty="0" smtClean="0"/>
              <a:t>Bibliografía</a:t>
            </a:r>
            <a:endParaRPr lang="es-ES" b="1" dirty="0"/>
          </a:p>
        </p:txBody>
      </p:sp>
      <p:sp>
        <p:nvSpPr>
          <p:cNvPr id="3" name="Marcador de contenido 2"/>
          <p:cNvSpPr>
            <a:spLocks noGrp="1"/>
          </p:cNvSpPr>
          <p:nvPr>
            <p:ph idx="1"/>
          </p:nvPr>
        </p:nvSpPr>
        <p:spPr>
          <a:xfrm>
            <a:off x="770710" y="780101"/>
            <a:ext cx="10293532" cy="2537866"/>
          </a:xfrm>
        </p:spPr>
        <p:txBody>
          <a:bodyPr>
            <a:normAutofit/>
          </a:bodyPr>
          <a:lstStyle/>
          <a:p>
            <a:pPr algn="just">
              <a:lnSpc>
                <a:spcPct val="150000"/>
              </a:lnSpc>
              <a:spcBef>
                <a:spcPts val="0"/>
              </a:spcBef>
            </a:pPr>
            <a:r>
              <a:rPr lang="es-ES" b="1" dirty="0"/>
              <a:t>Bibliografía General sobre Métodos </a:t>
            </a:r>
            <a:r>
              <a:rPr lang="es-ES" b="1" dirty="0" smtClean="0"/>
              <a:t>Numéricos:</a:t>
            </a:r>
          </a:p>
          <a:p>
            <a:pPr marL="627063" lvl="1" indent="-274638" algn="just">
              <a:lnSpc>
                <a:spcPct val="150000"/>
              </a:lnSpc>
              <a:spcBef>
                <a:spcPts val="0"/>
              </a:spcBef>
              <a:buFont typeface="Courier New" panose="02070309020205020404" pitchFamily="49" charset="0"/>
              <a:buChar char="o"/>
            </a:pPr>
            <a:r>
              <a:rPr lang="es-ES" sz="1400" dirty="0" err="1" smtClean="0"/>
              <a:t>Burden</a:t>
            </a:r>
            <a:r>
              <a:rPr lang="es-ES" sz="1400" dirty="0" smtClean="0"/>
              <a:t>, </a:t>
            </a:r>
            <a:r>
              <a:rPr lang="es-ES" sz="1400" dirty="0"/>
              <a:t>R. L. y D. J. </a:t>
            </a:r>
            <a:r>
              <a:rPr lang="es-ES" sz="1400" dirty="0" err="1"/>
              <a:t>Faires</a:t>
            </a:r>
            <a:r>
              <a:rPr lang="es-ES" sz="1400" dirty="0"/>
              <a:t>, Análisis Numérico, Ed. Thomson, México, 2002.</a:t>
            </a:r>
          </a:p>
          <a:p>
            <a:pPr marL="627063" lvl="1" indent="-274638" algn="just">
              <a:lnSpc>
                <a:spcPct val="150000"/>
              </a:lnSpc>
              <a:spcBef>
                <a:spcPts val="0"/>
              </a:spcBef>
              <a:buFont typeface="Courier New" panose="02070309020205020404" pitchFamily="49" charset="0"/>
              <a:buChar char="o"/>
            </a:pPr>
            <a:r>
              <a:rPr lang="es-ES" sz="1400" dirty="0" err="1"/>
              <a:t>Chapra</a:t>
            </a:r>
            <a:r>
              <a:rPr lang="es-ES" sz="1400" dirty="0"/>
              <a:t>, S. y R. </a:t>
            </a:r>
            <a:r>
              <a:rPr lang="es-ES" sz="1400" dirty="0" err="1"/>
              <a:t>Canale</a:t>
            </a:r>
            <a:r>
              <a:rPr lang="es-ES" sz="1400" dirty="0"/>
              <a:t>, Métodos Numéricos para Ingenieros. 5ta. Edición, McGraw-Hill/Interamericana Editores S.A, 2007. </a:t>
            </a:r>
            <a:endParaRPr lang="es-ES" sz="1400" dirty="0" smtClean="0"/>
          </a:p>
          <a:p>
            <a:pPr marL="627063" lvl="1" indent="-274638" algn="just">
              <a:lnSpc>
                <a:spcPct val="150000"/>
              </a:lnSpc>
              <a:spcBef>
                <a:spcPts val="0"/>
              </a:spcBef>
              <a:buFont typeface="Courier New" panose="02070309020205020404" pitchFamily="49" charset="0"/>
              <a:buChar char="o"/>
            </a:pPr>
            <a:r>
              <a:rPr lang="es-ES" sz="1400" dirty="0" err="1" smtClean="0"/>
              <a:t>Nakamura</a:t>
            </a:r>
            <a:r>
              <a:rPr lang="es-ES" sz="1400" dirty="0"/>
              <a:t>, S., Métodos Numéricos Aplicados con Software, Prentice Hall Hispanoamericana, S. A., 1992</a:t>
            </a:r>
            <a:r>
              <a:rPr lang="es-ES" sz="1400" dirty="0" smtClean="0"/>
              <a:t>.</a:t>
            </a:r>
            <a:endParaRPr lang="es-ES" sz="1400" dirty="0"/>
          </a:p>
          <a:p>
            <a:pPr marL="627063" lvl="1" indent="-274638" algn="just">
              <a:lnSpc>
                <a:spcPct val="150000"/>
              </a:lnSpc>
              <a:spcBef>
                <a:spcPts val="0"/>
              </a:spcBef>
              <a:buFont typeface="Courier New" panose="02070309020205020404" pitchFamily="49" charset="0"/>
              <a:buChar char="o"/>
            </a:pPr>
            <a:r>
              <a:rPr lang="es-ES" sz="1400" dirty="0" err="1"/>
              <a:t>Scenna</a:t>
            </a:r>
            <a:r>
              <a:rPr lang="es-ES" sz="1400" dirty="0"/>
              <a:t>, N. J. y otros, Modelado, Simulación y Optimización de Procesos Químicos, Universidad Tecnológica Nacional, 1998.  Material electrónico: </a:t>
            </a:r>
            <a:r>
              <a:rPr lang="es-ES" sz="1400" dirty="0">
                <a:hlinkClick r:id="rId2"/>
              </a:rPr>
              <a:t>http://www.modeladoeningenieria.edu.ar</a:t>
            </a:r>
            <a:r>
              <a:rPr lang="es-ES" sz="1400" dirty="0" smtClean="0">
                <a:hlinkClick r:id="rId2"/>
              </a:rPr>
              <a:t>/</a:t>
            </a:r>
            <a:endParaRPr lang="es-ES" sz="1400" b="1" dirty="0" smtClean="0"/>
          </a:p>
          <a:p>
            <a:pPr algn="just"/>
            <a:endParaRPr lang="es-ES" b="1" dirty="0"/>
          </a:p>
          <a:p>
            <a:pPr algn="just"/>
            <a:endParaRPr lang="es-ES" dirty="0"/>
          </a:p>
          <a:p>
            <a:pPr algn="just"/>
            <a:endParaRPr lang="es-ES" dirty="0"/>
          </a:p>
        </p:txBody>
      </p:sp>
      <p:sp>
        <p:nvSpPr>
          <p:cNvPr id="4" name="3 Marcador de fecha"/>
          <p:cNvSpPr>
            <a:spLocks noGrp="1"/>
          </p:cNvSpPr>
          <p:nvPr>
            <p:ph type="dt" sz="half" idx="10"/>
          </p:nvPr>
        </p:nvSpPr>
        <p:spPr/>
        <p:txBody>
          <a:bodyPr/>
          <a:lstStyle/>
          <a:p>
            <a:fld id="{4FBE3181-6FD4-43F7-AEC0-6F88CDA6D356}" type="datetime5">
              <a:rPr lang="en-US" smtClean="0"/>
              <a:t>17-Feb-20</a:t>
            </a:fld>
            <a:endParaRPr lang="en-US" dirty="0"/>
          </a:p>
        </p:txBody>
      </p:sp>
      <p:sp>
        <p:nvSpPr>
          <p:cNvPr id="7" name="6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8" name="7 Marcador de número de diapositiva"/>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00833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66045" y="0"/>
            <a:ext cx="8596668" cy="684628"/>
          </a:xfrm>
        </p:spPr>
        <p:txBody>
          <a:bodyPr/>
          <a:lstStyle/>
          <a:p>
            <a:r>
              <a:rPr lang="es-ES" b="1" dirty="0"/>
              <a:t>Bibliografía</a:t>
            </a:r>
          </a:p>
        </p:txBody>
      </p:sp>
      <p:sp>
        <p:nvSpPr>
          <p:cNvPr id="3" name="2 Marcador de contenido"/>
          <p:cNvSpPr>
            <a:spLocks noGrp="1"/>
          </p:cNvSpPr>
          <p:nvPr>
            <p:ph idx="1"/>
          </p:nvPr>
        </p:nvSpPr>
        <p:spPr>
          <a:xfrm>
            <a:off x="708422" y="715263"/>
            <a:ext cx="10329692" cy="5032393"/>
          </a:xfrm>
        </p:spPr>
        <p:txBody>
          <a:bodyPr>
            <a:normAutofit fontScale="25000" lnSpcReduction="20000"/>
          </a:bodyPr>
          <a:lstStyle/>
          <a:p>
            <a:pPr algn="just">
              <a:lnSpc>
                <a:spcPct val="170000"/>
              </a:lnSpc>
              <a:spcBef>
                <a:spcPts val="0"/>
              </a:spcBef>
            </a:pPr>
            <a:r>
              <a:rPr lang="es-ES" sz="7200" b="1" dirty="0"/>
              <a:t>Bibliografía General sobre Métodos Numéricos Utilizando MATLAB:</a:t>
            </a:r>
            <a:endParaRPr lang="es-ES" sz="7200" dirty="0"/>
          </a:p>
          <a:p>
            <a:pPr marL="719138" lvl="1" indent="-366713" algn="just">
              <a:lnSpc>
                <a:spcPct val="170000"/>
              </a:lnSpc>
              <a:spcBef>
                <a:spcPts val="0"/>
              </a:spcBef>
              <a:buFont typeface="Courier New" panose="02070309020205020404" pitchFamily="49" charset="0"/>
              <a:buChar char="o"/>
            </a:pPr>
            <a:r>
              <a:rPr lang="en-US" sz="6400" dirty="0" err="1" smtClean="0"/>
              <a:t>Chapra</a:t>
            </a:r>
            <a:r>
              <a:rPr lang="en-US" sz="6400" dirty="0"/>
              <a:t>, S., </a:t>
            </a:r>
            <a:r>
              <a:rPr lang="en-US" sz="6400" i="1" dirty="0"/>
              <a:t>Applied Numerical Methods with MATLAB for Engineers and Scientists</a:t>
            </a:r>
            <a:r>
              <a:rPr lang="en-US" sz="6400" dirty="0"/>
              <a:t>, </a:t>
            </a:r>
            <a:r>
              <a:rPr lang="en-US" sz="6400" dirty="0" smtClean="0"/>
              <a:t>3</a:t>
            </a:r>
            <a:r>
              <a:rPr lang="en-US" sz="6400" baseline="30000" dirty="0" smtClean="0"/>
              <a:t>rd</a:t>
            </a:r>
            <a:r>
              <a:rPr lang="en-US" sz="6400" dirty="0" smtClean="0"/>
              <a:t>. </a:t>
            </a:r>
            <a:r>
              <a:rPr lang="en-US" sz="6400" dirty="0"/>
              <a:t>Edition, </a:t>
            </a:r>
            <a:r>
              <a:rPr lang="en-US" sz="6400" dirty="0" smtClean="0"/>
              <a:t>McGraw-Hill, 2012.</a:t>
            </a:r>
          </a:p>
          <a:p>
            <a:pPr marL="719138" lvl="1" indent="-366713" algn="just">
              <a:lnSpc>
                <a:spcPct val="170000"/>
              </a:lnSpc>
              <a:spcBef>
                <a:spcPts val="0"/>
              </a:spcBef>
              <a:buFont typeface="Courier New" panose="02070309020205020404" pitchFamily="49" charset="0"/>
              <a:buChar char="o"/>
            </a:pPr>
            <a:r>
              <a:rPr lang="en-US" sz="6400" dirty="0" err="1"/>
              <a:t>Constantinides</a:t>
            </a:r>
            <a:r>
              <a:rPr lang="en-US" sz="6400" dirty="0"/>
              <a:t>, A. y N. </a:t>
            </a:r>
            <a:r>
              <a:rPr lang="en-US" sz="6400" dirty="0" err="1"/>
              <a:t>Mostoufi</a:t>
            </a:r>
            <a:r>
              <a:rPr lang="en-US" sz="6400" dirty="0"/>
              <a:t>, </a:t>
            </a:r>
            <a:r>
              <a:rPr lang="en-US" sz="6400" i="1" dirty="0"/>
              <a:t>Numerical Methods for Chemical Engineers  with MATLAB Applications</a:t>
            </a:r>
            <a:r>
              <a:rPr lang="en-US" sz="6400" dirty="0"/>
              <a:t>, Prentice Hall PTR, 1999</a:t>
            </a:r>
            <a:r>
              <a:rPr lang="en-US" sz="6400" dirty="0" smtClean="0"/>
              <a:t>.</a:t>
            </a:r>
          </a:p>
          <a:p>
            <a:pPr marL="719138" lvl="1" indent="-366713" algn="just">
              <a:lnSpc>
                <a:spcPct val="170000"/>
              </a:lnSpc>
              <a:spcBef>
                <a:spcPts val="0"/>
              </a:spcBef>
              <a:buFont typeface="Courier New" panose="02070309020205020404" pitchFamily="49" charset="0"/>
              <a:buChar char="o"/>
            </a:pPr>
            <a:r>
              <a:rPr lang="en-US" sz="6400" dirty="0" smtClean="0"/>
              <a:t>Cooper</a:t>
            </a:r>
            <a:r>
              <a:rPr lang="en-US" sz="6400" dirty="0"/>
              <a:t>, J. M., Introduction to Partial Differential Equations with MATLAB, </a:t>
            </a:r>
            <a:r>
              <a:rPr lang="en-US" sz="6400" dirty="0" err="1"/>
              <a:t>Birkhäuser</a:t>
            </a:r>
            <a:r>
              <a:rPr lang="en-US" sz="6400" dirty="0"/>
              <a:t>, Boston, 1998.</a:t>
            </a:r>
            <a:endParaRPr lang="es-ES" sz="6400" dirty="0" smtClean="0"/>
          </a:p>
          <a:p>
            <a:pPr marL="719138" lvl="1" indent="-366713" algn="just">
              <a:lnSpc>
                <a:spcPct val="170000"/>
              </a:lnSpc>
              <a:spcBef>
                <a:spcPts val="0"/>
              </a:spcBef>
              <a:buFont typeface="Courier New" panose="02070309020205020404" pitchFamily="49" charset="0"/>
              <a:buChar char="o"/>
            </a:pPr>
            <a:r>
              <a:rPr lang="es-ES" sz="6400" dirty="0" err="1" smtClean="0"/>
              <a:t>Etter</a:t>
            </a:r>
            <a:r>
              <a:rPr lang="es-ES" sz="6400" dirty="0"/>
              <a:t>, D. M., </a:t>
            </a:r>
            <a:r>
              <a:rPr lang="es-ES" sz="6400" i="1" dirty="0"/>
              <a:t>Solución de Problemas de Ingeniería con MATLAB</a:t>
            </a:r>
            <a:r>
              <a:rPr lang="es-ES" sz="6400" dirty="0"/>
              <a:t>, 2da. </a:t>
            </a:r>
            <a:r>
              <a:rPr lang="en-US" sz="6400" dirty="0" err="1"/>
              <a:t>Edición</a:t>
            </a:r>
            <a:r>
              <a:rPr lang="en-US" sz="6400" dirty="0"/>
              <a:t>, Prentice Hall, Inc., </a:t>
            </a:r>
            <a:r>
              <a:rPr lang="en-US" sz="6400" dirty="0" smtClean="0"/>
              <a:t>México, 1998.</a:t>
            </a:r>
            <a:endParaRPr lang="es-ES" sz="6400" dirty="0"/>
          </a:p>
          <a:p>
            <a:pPr marL="719138" lvl="1" indent="-366713" algn="just">
              <a:lnSpc>
                <a:spcPct val="170000"/>
              </a:lnSpc>
              <a:spcBef>
                <a:spcPts val="0"/>
              </a:spcBef>
              <a:buFont typeface="Courier New" panose="02070309020205020404" pitchFamily="49" charset="0"/>
              <a:buChar char="o"/>
            </a:pPr>
            <a:r>
              <a:rPr lang="en-US" sz="6400" dirty="0" err="1" smtClean="0"/>
              <a:t>Moler</a:t>
            </a:r>
            <a:r>
              <a:rPr lang="en-US" sz="6400" dirty="0"/>
              <a:t>, C., </a:t>
            </a:r>
            <a:r>
              <a:rPr lang="en-US" sz="6400" i="1" dirty="0"/>
              <a:t>Numerical Computing with </a:t>
            </a:r>
            <a:r>
              <a:rPr lang="en-US" sz="6400" i="1" dirty="0" smtClean="0"/>
              <a:t>MATLAB</a:t>
            </a:r>
            <a:r>
              <a:rPr lang="en-US" sz="6400" dirty="0"/>
              <a:t>,</a:t>
            </a:r>
            <a:r>
              <a:rPr lang="en-US" sz="6400" dirty="0" smtClean="0"/>
              <a:t> 2004. Material </a:t>
            </a:r>
            <a:r>
              <a:rPr lang="en-US" sz="6400" dirty="0" err="1"/>
              <a:t>electrónico</a:t>
            </a:r>
            <a:r>
              <a:rPr lang="en-US" sz="6400" dirty="0"/>
              <a:t>:</a:t>
            </a:r>
            <a:endParaRPr lang="es-ES" sz="6400" dirty="0"/>
          </a:p>
          <a:p>
            <a:pPr marL="719138" lvl="1" indent="0" algn="just">
              <a:lnSpc>
                <a:spcPct val="170000"/>
              </a:lnSpc>
              <a:spcBef>
                <a:spcPts val="0"/>
              </a:spcBef>
              <a:buNone/>
            </a:pPr>
            <a:r>
              <a:rPr lang="en-US" sz="6400" dirty="0" smtClean="0">
                <a:hlinkClick r:id="rId2"/>
              </a:rPr>
              <a:t>http</a:t>
            </a:r>
            <a:r>
              <a:rPr lang="en-US" sz="6400" dirty="0">
                <a:hlinkClick r:id="rId2"/>
              </a:rPr>
              <a:t>://www.mathworks.com/moler/chapters.html</a:t>
            </a:r>
            <a:endParaRPr lang="es-ES" sz="6400" dirty="0"/>
          </a:p>
          <a:p>
            <a:pPr marL="719138" lvl="1" indent="-366713" algn="just">
              <a:lnSpc>
                <a:spcPct val="170000"/>
              </a:lnSpc>
              <a:spcBef>
                <a:spcPts val="0"/>
              </a:spcBef>
              <a:buFont typeface="Courier New" panose="02070309020205020404" pitchFamily="49" charset="0"/>
              <a:buChar char="o"/>
            </a:pPr>
            <a:r>
              <a:rPr lang="es-ES" sz="6400" dirty="0" err="1" smtClean="0"/>
              <a:t>Nakamura</a:t>
            </a:r>
            <a:r>
              <a:rPr lang="es-ES" sz="6400" dirty="0"/>
              <a:t>, S., </a:t>
            </a:r>
            <a:r>
              <a:rPr lang="es-ES" sz="6400" i="1" dirty="0"/>
              <a:t>Análisis Numérico y Visualización Gráfica con MATLAB</a:t>
            </a:r>
            <a:r>
              <a:rPr lang="es-ES" sz="6400" dirty="0"/>
              <a:t>, Prentice Hall Hispanoamericana, S. A</a:t>
            </a:r>
            <a:r>
              <a:rPr lang="es-ES" sz="6400" dirty="0" smtClean="0"/>
              <a:t>., 1997.</a:t>
            </a:r>
            <a:endParaRPr lang="es-ES" sz="6400" dirty="0"/>
          </a:p>
          <a:p>
            <a:pPr marL="719138" lvl="1" indent="-366713" algn="just">
              <a:lnSpc>
                <a:spcPct val="170000"/>
              </a:lnSpc>
              <a:spcBef>
                <a:spcPts val="0"/>
              </a:spcBef>
              <a:buFont typeface="Courier New" panose="02070309020205020404" pitchFamily="49" charset="0"/>
              <a:buChar char="o"/>
            </a:pPr>
            <a:r>
              <a:rPr lang="en-US" sz="6400" dirty="0" err="1"/>
              <a:t>Polking</a:t>
            </a:r>
            <a:r>
              <a:rPr lang="en-US" sz="6400" dirty="0"/>
              <a:t>, J. C., </a:t>
            </a:r>
            <a:r>
              <a:rPr lang="en-US" sz="6400" i="1" dirty="0"/>
              <a:t>Ordinary Differential Equations using MATLAB</a:t>
            </a:r>
            <a:r>
              <a:rPr lang="en-US" sz="6400" dirty="0"/>
              <a:t>, </a:t>
            </a:r>
            <a:r>
              <a:rPr lang="en-US" sz="6400" dirty="0" smtClean="0"/>
              <a:t>Prentice </a:t>
            </a:r>
            <a:r>
              <a:rPr lang="en-US" sz="6400" dirty="0"/>
              <a:t>Hall, Inc., New </a:t>
            </a:r>
            <a:r>
              <a:rPr lang="en-US" sz="6400" dirty="0" smtClean="0"/>
              <a:t>Jersey, 2005.</a:t>
            </a:r>
            <a:endParaRPr lang="es-ES" sz="6400" dirty="0"/>
          </a:p>
        </p:txBody>
      </p:sp>
      <p:sp>
        <p:nvSpPr>
          <p:cNvPr id="4" name="3 Marcador de fecha"/>
          <p:cNvSpPr>
            <a:spLocks noGrp="1"/>
          </p:cNvSpPr>
          <p:nvPr>
            <p:ph type="dt" sz="half" idx="10"/>
          </p:nvPr>
        </p:nvSpPr>
        <p:spPr/>
        <p:txBody>
          <a:bodyPr/>
          <a:lstStyle/>
          <a:p>
            <a:fld id="{C6D4CDBA-8C65-4892-BE68-CCADB18FD49E}" type="datetime5">
              <a:rPr lang="en-US" smtClean="0"/>
              <a:t>17-Feb-20</a:t>
            </a:fld>
            <a:endParaRPr lang="en-US" dirty="0"/>
          </a:p>
        </p:txBody>
      </p:sp>
      <p:sp>
        <p:nvSpPr>
          <p:cNvPr id="7" name="6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8" name="7 Marcador de número de diapositiva"/>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87101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3468" y="0"/>
            <a:ext cx="8596668" cy="684628"/>
          </a:xfrm>
        </p:spPr>
        <p:txBody>
          <a:bodyPr/>
          <a:lstStyle/>
          <a:p>
            <a:r>
              <a:rPr lang="es-ES" b="1" dirty="0"/>
              <a:t>Bibliografía</a:t>
            </a:r>
          </a:p>
        </p:txBody>
      </p:sp>
      <p:sp>
        <p:nvSpPr>
          <p:cNvPr id="3" name="2 Marcador de contenido"/>
          <p:cNvSpPr>
            <a:spLocks noGrp="1"/>
          </p:cNvSpPr>
          <p:nvPr>
            <p:ph idx="1"/>
          </p:nvPr>
        </p:nvSpPr>
        <p:spPr>
          <a:xfrm>
            <a:off x="668824" y="746179"/>
            <a:ext cx="10369290" cy="1552884"/>
          </a:xfrm>
        </p:spPr>
        <p:txBody>
          <a:bodyPr>
            <a:normAutofit/>
          </a:bodyPr>
          <a:lstStyle/>
          <a:p>
            <a:pPr>
              <a:spcBef>
                <a:spcPts val="0"/>
              </a:spcBef>
              <a:spcAft>
                <a:spcPts val="1200"/>
              </a:spcAft>
            </a:pPr>
            <a:r>
              <a:rPr lang="es-ES" sz="1700" b="1" dirty="0"/>
              <a:t>Uso de </a:t>
            </a:r>
            <a:r>
              <a:rPr lang="es-ES" sz="1700" b="1" dirty="0" smtClean="0"/>
              <a:t>MATLAB:</a:t>
            </a:r>
          </a:p>
          <a:p>
            <a:pPr marL="627063" lvl="1" indent="-274638" algn="just">
              <a:lnSpc>
                <a:spcPct val="150000"/>
              </a:lnSpc>
              <a:spcBef>
                <a:spcPts val="0"/>
              </a:spcBef>
              <a:buFont typeface="Courier New" panose="02070309020205020404" pitchFamily="49" charset="0"/>
              <a:buChar char="o"/>
            </a:pPr>
            <a:r>
              <a:rPr lang="es-ES" sz="1400" dirty="0" smtClean="0"/>
              <a:t>García </a:t>
            </a:r>
            <a:r>
              <a:rPr lang="es-ES" sz="1400" dirty="0"/>
              <a:t>de Jalón, J. y J. I. Rodríguez, </a:t>
            </a:r>
            <a:r>
              <a:rPr lang="es-ES" sz="1400" i="1" dirty="0"/>
              <a:t>Aprenda MATLAB 7.0 Como si Estuviera en Primero</a:t>
            </a:r>
            <a:r>
              <a:rPr lang="es-ES" sz="1400" dirty="0"/>
              <a:t>, Universidad Politécnica de Madrid, Madrid, España, Diciembre </a:t>
            </a:r>
            <a:r>
              <a:rPr lang="es-ES" sz="1400" dirty="0" smtClean="0"/>
              <a:t>2005. Material </a:t>
            </a:r>
            <a:r>
              <a:rPr lang="es-ES" sz="1400" dirty="0"/>
              <a:t>electrónico</a:t>
            </a:r>
            <a:r>
              <a:rPr lang="es-ES" sz="1400" dirty="0" smtClean="0"/>
              <a:t>:</a:t>
            </a:r>
          </a:p>
          <a:p>
            <a:pPr marL="622300" lvl="1" indent="0" algn="just">
              <a:lnSpc>
                <a:spcPct val="150000"/>
              </a:lnSpc>
              <a:spcBef>
                <a:spcPts val="0"/>
              </a:spcBef>
              <a:buNone/>
            </a:pPr>
            <a:r>
              <a:rPr lang="es-ES" sz="1400" u="sng" dirty="0" smtClean="0">
                <a:hlinkClick r:id="rId2"/>
              </a:rPr>
              <a:t>http</a:t>
            </a:r>
            <a:r>
              <a:rPr lang="es-ES" sz="1400" u="sng" dirty="0">
                <a:hlinkClick r:id="rId2"/>
              </a:rPr>
              <a:t>://</a:t>
            </a:r>
            <a:r>
              <a:rPr lang="es-ES" sz="1400" u="sng" dirty="0" smtClean="0">
                <a:hlinkClick r:id="rId2"/>
              </a:rPr>
              <a:t>www.modeladoeningenieria.edu.ar/mei/repositorio/catedras/msa/apuntes/matlab70.pdf</a:t>
            </a:r>
            <a:endParaRPr lang="es-ES" sz="1400" b="1" dirty="0" smtClean="0"/>
          </a:p>
        </p:txBody>
      </p:sp>
      <p:sp>
        <p:nvSpPr>
          <p:cNvPr id="4" name="3 Marcador de fecha"/>
          <p:cNvSpPr>
            <a:spLocks noGrp="1"/>
          </p:cNvSpPr>
          <p:nvPr>
            <p:ph type="dt" sz="half" idx="10"/>
          </p:nvPr>
        </p:nvSpPr>
        <p:spPr/>
        <p:txBody>
          <a:bodyPr/>
          <a:lstStyle/>
          <a:p>
            <a:fld id="{C5335840-09E1-49F5-9751-C33E8EF81FA4}" type="datetime5">
              <a:rPr lang="en-US" smtClean="0"/>
              <a:t>17-Feb-20</a:t>
            </a:fld>
            <a:endParaRPr lang="en-US" dirty="0"/>
          </a:p>
        </p:txBody>
      </p:sp>
      <p:sp>
        <p:nvSpPr>
          <p:cNvPr id="7" name="6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8" name="7 Marcador de número de diapositiva"/>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06988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7334" y="609600"/>
            <a:ext cx="8596668" cy="892629"/>
          </a:xfrm>
        </p:spPr>
        <p:txBody>
          <a:bodyPr/>
          <a:lstStyle/>
          <a:p>
            <a:r>
              <a:rPr lang="es-ES" b="1" dirty="0"/>
              <a:t>Presentación</a:t>
            </a:r>
            <a:endParaRPr lang="es-AR" b="1" dirty="0"/>
          </a:p>
        </p:txBody>
      </p:sp>
      <p:sp>
        <p:nvSpPr>
          <p:cNvPr id="3" name="2 Marcador de contenido"/>
          <p:cNvSpPr>
            <a:spLocks noGrp="1"/>
          </p:cNvSpPr>
          <p:nvPr>
            <p:ph idx="1"/>
          </p:nvPr>
        </p:nvSpPr>
        <p:spPr>
          <a:xfrm>
            <a:off x="677334" y="1502229"/>
            <a:ext cx="8596668" cy="4539133"/>
          </a:xfrm>
        </p:spPr>
        <p:txBody>
          <a:bodyPr>
            <a:normAutofit/>
          </a:bodyPr>
          <a:lstStyle/>
          <a:p>
            <a:r>
              <a:rPr lang="es-AR" sz="2400" dirty="0" smtClean="0"/>
              <a:t>Propósitos de la </a:t>
            </a:r>
            <a:r>
              <a:rPr lang="es-AR" sz="2400" dirty="0"/>
              <a:t>a</a:t>
            </a:r>
            <a:r>
              <a:rPr lang="es-AR" sz="2400" dirty="0" smtClean="0"/>
              <a:t>signatura</a:t>
            </a:r>
            <a:r>
              <a:rPr lang="es-AR" sz="2400" dirty="0"/>
              <a:t>: Ubicación </a:t>
            </a:r>
            <a:r>
              <a:rPr lang="es-AR" sz="2400" dirty="0" smtClean="0"/>
              <a:t>y</a:t>
            </a:r>
            <a:r>
              <a:rPr lang="es-AR" sz="2400" dirty="0"/>
              <a:t> </a:t>
            </a:r>
            <a:r>
              <a:rPr lang="es-AR" sz="2400" dirty="0" smtClean="0"/>
              <a:t>objetivos</a:t>
            </a:r>
          </a:p>
          <a:p>
            <a:r>
              <a:rPr lang="es-AR" sz="2400" dirty="0" smtClean="0"/>
              <a:t>Articulación horizontal y vertical</a:t>
            </a:r>
          </a:p>
          <a:p>
            <a:r>
              <a:rPr lang="es-AR" sz="2400" dirty="0" smtClean="0"/>
              <a:t>Programa analítico</a:t>
            </a:r>
          </a:p>
          <a:p>
            <a:r>
              <a:rPr lang="es-AR" sz="2400" dirty="0" smtClean="0"/>
              <a:t>Evaluación</a:t>
            </a:r>
            <a:endParaRPr lang="es-AR" sz="2400" dirty="0"/>
          </a:p>
          <a:p>
            <a:r>
              <a:rPr lang="es-AR" sz="2400" dirty="0"/>
              <a:t>Condiciones de </a:t>
            </a:r>
            <a:r>
              <a:rPr lang="es-AR" sz="2400" dirty="0" smtClean="0"/>
              <a:t>aprobación </a:t>
            </a:r>
            <a:r>
              <a:rPr lang="es-AR" sz="2400" dirty="0"/>
              <a:t>d</a:t>
            </a:r>
            <a:r>
              <a:rPr lang="es-AR" sz="2400" dirty="0" smtClean="0"/>
              <a:t>irecta </a:t>
            </a:r>
            <a:r>
              <a:rPr lang="es-AR" sz="2400" dirty="0"/>
              <a:t>y </a:t>
            </a:r>
            <a:r>
              <a:rPr lang="es-AR" sz="2400" dirty="0" smtClean="0"/>
              <a:t>aprobación </a:t>
            </a:r>
            <a:r>
              <a:rPr lang="es-AR" sz="2400" dirty="0"/>
              <a:t>n</a:t>
            </a:r>
            <a:r>
              <a:rPr lang="es-AR" sz="2400" dirty="0" smtClean="0"/>
              <a:t>o </a:t>
            </a:r>
            <a:r>
              <a:rPr lang="es-AR" sz="2400" dirty="0"/>
              <a:t>Directa</a:t>
            </a:r>
            <a:endParaRPr lang="es-AR" sz="2400" dirty="0" smtClean="0"/>
          </a:p>
          <a:p>
            <a:r>
              <a:rPr lang="es-AR" sz="2400" dirty="0" smtClean="0"/>
              <a:t>Bibliografía</a:t>
            </a:r>
          </a:p>
          <a:p>
            <a:endParaRPr lang="es-AR" dirty="0" smtClean="0"/>
          </a:p>
          <a:p>
            <a:endParaRPr lang="es-AR" dirty="0"/>
          </a:p>
        </p:txBody>
      </p:sp>
      <p:sp>
        <p:nvSpPr>
          <p:cNvPr id="6" name="5 Marcador de fecha"/>
          <p:cNvSpPr>
            <a:spLocks noGrp="1"/>
          </p:cNvSpPr>
          <p:nvPr>
            <p:ph type="dt" sz="half" idx="10"/>
          </p:nvPr>
        </p:nvSpPr>
        <p:spPr/>
        <p:txBody>
          <a:bodyPr/>
          <a:lstStyle/>
          <a:p>
            <a:fld id="{0986D0B5-17E6-458D-A0FF-B981D571CA5D}" type="datetime5">
              <a:rPr lang="en-US" smtClean="0"/>
              <a:t>17-Feb-20</a:t>
            </a:fld>
            <a:endParaRPr lang="en-US" dirty="0"/>
          </a:p>
        </p:txBody>
      </p:sp>
      <p:sp>
        <p:nvSpPr>
          <p:cNvPr id="7" name="6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8" name="7 Marcador de número de diapositiva"/>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5597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8134" y="406400"/>
            <a:ext cx="8596668" cy="648677"/>
          </a:xfrm>
        </p:spPr>
        <p:txBody>
          <a:bodyPr>
            <a:normAutofit/>
          </a:bodyPr>
          <a:lstStyle/>
          <a:p>
            <a:r>
              <a:rPr lang="es-AR" b="1" dirty="0"/>
              <a:t>Propósitos </a:t>
            </a:r>
            <a:r>
              <a:rPr lang="es-AR" b="1" dirty="0">
                <a:solidFill>
                  <a:srgbClr val="0F6FC6"/>
                </a:solidFill>
              </a:rPr>
              <a:t>de la </a:t>
            </a:r>
            <a:r>
              <a:rPr lang="es-AR" b="1" dirty="0" smtClean="0">
                <a:solidFill>
                  <a:srgbClr val="0F6FC6"/>
                </a:solidFill>
              </a:rPr>
              <a:t>asignatura</a:t>
            </a:r>
            <a:endParaRPr lang="es-AR" b="1" dirty="0"/>
          </a:p>
        </p:txBody>
      </p:sp>
      <p:sp>
        <p:nvSpPr>
          <p:cNvPr id="3" name="2 Marcador de contenido"/>
          <p:cNvSpPr>
            <a:spLocks noGrp="1"/>
          </p:cNvSpPr>
          <p:nvPr>
            <p:ph idx="1"/>
          </p:nvPr>
        </p:nvSpPr>
        <p:spPr>
          <a:xfrm>
            <a:off x="813258" y="1174923"/>
            <a:ext cx="8596668" cy="4510454"/>
          </a:xfrm>
        </p:spPr>
        <p:txBody>
          <a:bodyPr>
            <a:normAutofit fontScale="70000" lnSpcReduction="20000"/>
          </a:bodyPr>
          <a:lstStyle/>
          <a:p>
            <a:pPr algn="just">
              <a:lnSpc>
                <a:spcPct val="160000"/>
              </a:lnSpc>
              <a:spcBef>
                <a:spcPts val="0"/>
              </a:spcBef>
            </a:pPr>
            <a:r>
              <a:rPr lang="es-AR" sz="2600" dirty="0">
                <a:solidFill>
                  <a:schemeClr val="accent1"/>
                </a:solidFill>
              </a:rPr>
              <a:t>Ubicación en el Plan de Estudio: </a:t>
            </a:r>
          </a:p>
          <a:p>
            <a:pPr lvl="1" algn="just">
              <a:lnSpc>
                <a:spcPct val="160000"/>
              </a:lnSpc>
              <a:spcBef>
                <a:spcPts val="0"/>
              </a:spcBef>
              <a:buFont typeface="Courier New" panose="02070309020205020404" pitchFamily="49" charset="0"/>
              <a:buChar char="o"/>
            </a:pPr>
            <a:r>
              <a:rPr lang="es-ES" sz="2000" dirty="0" smtClean="0"/>
              <a:t>Matemática Superior Aplicada, es una asignatura obligatoria</a:t>
            </a:r>
            <a:r>
              <a:rPr lang="es-ES" sz="2000" dirty="0"/>
              <a:t>, a</a:t>
            </a:r>
            <a:r>
              <a:rPr lang="es-ES" sz="2000" dirty="0" smtClean="0"/>
              <a:t>nual de </a:t>
            </a:r>
            <a:r>
              <a:rPr lang="es-ES" sz="2000" dirty="0"/>
              <a:t>3 </a:t>
            </a:r>
            <a:r>
              <a:rPr lang="es-ES" sz="2000" dirty="0" smtClean="0"/>
              <a:t>hrs. semanales, que </a:t>
            </a:r>
            <a:r>
              <a:rPr lang="es-AR" sz="2000" dirty="0" smtClean="0"/>
              <a:t>se </a:t>
            </a:r>
            <a:r>
              <a:rPr lang="es-AR" sz="2000" dirty="0"/>
              <a:t>ubica en el </a:t>
            </a:r>
            <a:r>
              <a:rPr lang="es-AR" sz="2000" dirty="0" smtClean="0"/>
              <a:t>3er. </a:t>
            </a:r>
            <a:r>
              <a:rPr lang="es-AR" sz="2000" dirty="0"/>
              <a:t>nivel de la carrera de Ingeniería Química.</a:t>
            </a:r>
            <a:r>
              <a:rPr lang="es-ES" sz="2000" dirty="0"/>
              <a:t> </a:t>
            </a:r>
          </a:p>
          <a:p>
            <a:pPr lvl="1" algn="just">
              <a:lnSpc>
                <a:spcPct val="160000"/>
              </a:lnSpc>
              <a:spcBef>
                <a:spcPts val="0"/>
              </a:spcBef>
              <a:buFont typeface="Courier New" panose="02070309020205020404" pitchFamily="49" charset="0"/>
              <a:buChar char="o"/>
            </a:pPr>
            <a:r>
              <a:rPr lang="es-ES" sz="2000" dirty="0" smtClean="0"/>
              <a:t>Introduce </a:t>
            </a:r>
            <a:r>
              <a:rPr lang="es-ES" sz="2000" dirty="0"/>
              <a:t>al alumno en el manejo de algoritmos computacionales y su </a:t>
            </a:r>
            <a:r>
              <a:rPr lang="es-ES" sz="2000" dirty="0" smtClean="0"/>
              <a:t>implementación </a:t>
            </a:r>
            <a:r>
              <a:rPr lang="es-ES" sz="2000" dirty="0"/>
              <a:t>en un lenguaje de alto </a:t>
            </a:r>
            <a:r>
              <a:rPr lang="es-ES" sz="2000" dirty="0" smtClean="0"/>
              <a:t>nivel para </a:t>
            </a:r>
            <a:r>
              <a:rPr lang="es-ES" sz="2000" dirty="0"/>
              <a:t>formular y resolver problemas relacionados con los procesos </a:t>
            </a:r>
            <a:r>
              <a:rPr lang="es-ES" sz="2000" dirty="0" smtClean="0"/>
              <a:t>fisicoquímicos típicos de la industria de procesos. </a:t>
            </a:r>
            <a:endParaRPr lang="es-ES" sz="2000" dirty="0"/>
          </a:p>
          <a:p>
            <a:pPr>
              <a:lnSpc>
                <a:spcPct val="160000"/>
              </a:lnSpc>
              <a:spcBef>
                <a:spcPts val="0"/>
              </a:spcBef>
            </a:pPr>
            <a:r>
              <a:rPr lang="es-AR" sz="2600" dirty="0" smtClean="0">
                <a:solidFill>
                  <a:schemeClr val="accent1"/>
                </a:solidFill>
              </a:rPr>
              <a:t>Objetivos:</a:t>
            </a:r>
            <a:r>
              <a:rPr lang="es-AR" sz="2400" dirty="0" smtClean="0">
                <a:solidFill>
                  <a:schemeClr val="accent1"/>
                </a:solidFill>
              </a:rPr>
              <a:t> </a:t>
            </a:r>
            <a:endParaRPr lang="es-AR" sz="2400" dirty="0">
              <a:solidFill>
                <a:schemeClr val="accent1"/>
              </a:solidFill>
            </a:endParaRPr>
          </a:p>
          <a:p>
            <a:pPr marL="446087" indent="0">
              <a:lnSpc>
                <a:spcPct val="160000"/>
              </a:lnSpc>
              <a:spcBef>
                <a:spcPts val="0"/>
              </a:spcBef>
              <a:buNone/>
            </a:pPr>
            <a:r>
              <a:rPr lang="es-AR" sz="2000" dirty="0" smtClean="0">
                <a:solidFill>
                  <a:schemeClr val="accent1"/>
                </a:solidFill>
              </a:rPr>
              <a:t>Objetivos </a:t>
            </a:r>
            <a:r>
              <a:rPr lang="es-AR" sz="2000" dirty="0">
                <a:solidFill>
                  <a:schemeClr val="accent1"/>
                </a:solidFill>
              </a:rPr>
              <a:t>Generales</a:t>
            </a:r>
            <a:r>
              <a:rPr lang="es-AR" sz="2000" dirty="0"/>
              <a:t>:</a:t>
            </a:r>
            <a:endParaRPr lang="es-ES" sz="2000" dirty="0"/>
          </a:p>
          <a:p>
            <a:pPr marL="457200" lvl="1" indent="0" algn="just">
              <a:lnSpc>
                <a:spcPct val="160000"/>
              </a:lnSpc>
              <a:spcBef>
                <a:spcPts val="0"/>
              </a:spcBef>
              <a:buNone/>
            </a:pPr>
            <a:r>
              <a:rPr lang="es-ES" sz="2000" dirty="0"/>
              <a:t>Los objetivos generales de la asignatura son complementarios con los objetivos detallados en la ordenanza Nro. 768 que aprueba el plan de estudios para la carrera de Ingeniería Química. </a:t>
            </a:r>
            <a:r>
              <a:rPr lang="es-ES" sz="2000" dirty="0" smtClean="0"/>
              <a:t>Además</a:t>
            </a:r>
            <a:r>
              <a:rPr lang="es-ES" sz="2000" dirty="0"/>
              <a:t>, la asignatura Matemática Superior Aplicada forma parte del Área Informática Aplicada a la Ingeniería Química, en un todo de acuerdo con la filosofía que emana de tal ordenanza. Dentro de este contexto, se tienen objetivos relacionados con el alumno, relacionados con el docente e </a:t>
            </a:r>
            <a:r>
              <a:rPr lang="es-ES" sz="2000" dirty="0" smtClean="0"/>
              <a:t>institucionales </a:t>
            </a:r>
            <a:r>
              <a:rPr lang="es-ES" sz="2000" dirty="0"/>
              <a:t>(éstos ya explicitados en la ordenanza antes mencionada).</a:t>
            </a:r>
            <a:endParaRPr lang="es-AR" sz="2000" dirty="0"/>
          </a:p>
        </p:txBody>
      </p:sp>
      <p:sp>
        <p:nvSpPr>
          <p:cNvPr id="4" name="3 Marcador de fecha"/>
          <p:cNvSpPr>
            <a:spLocks noGrp="1"/>
          </p:cNvSpPr>
          <p:nvPr>
            <p:ph type="dt" sz="half" idx="10"/>
          </p:nvPr>
        </p:nvSpPr>
        <p:spPr/>
        <p:txBody>
          <a:bodyPr/>
          <a:lstStyle/>
          <a:p>
            <a:fld id="{537F2378-7E4F-459E-8B28-A1AD8AA9C4D9}" type="datetime5">
              <a:rPr lang="en-US" smtClean="0"/>
              <a:t>17-Feb-20</a:t>
            </a:fld>
            <a:endParaRPr lang="en-US" dirty="0"/>
          </a:p>
        </p:txBody>
      </p:sp>
      <p:sp>
        <p:nvSpPr>
          <p:cNvPr id="7" name="6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8" name="7 Marcador de número de diapositiva"/>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06422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37714" y="1083409"/>
            <a:ext cx="9009137" cy="4835477"/>
          </a:xfrm>
        </p:spPr>
        <p:txBody>
          <a:bodyPr>
            <a:normAutofit fontScale="40000" lnSpcReduction="20000"/>
          </a:bodyPr>
          <a:lstStyle/>
          <a:p>
            <a:pPr marL="0" indent="0" algn="just">
              <a:spcBef>
                <a:spcPts val="0"/>
              </a:spcBef>
              <a:spcAft>
                <a:spcPts val="1200"/>
              </a:spcAft>
              <a:buNone/>
            </a:pPr>
            <a:r>
              <a:rPr lang="es-AR" sz="3500" b="1" dirty="0" smtClean="0">
                <a:solidFill>
                  <a:schemeClr val="accent1"/>
                </a:solidFill>
              </a:rPr>
              <a:t>Objetivos Específicos</a:t>
            </a:r>
          </a:p>
          <a:p>
            <a:pPr lvl="0" algn="just">
              <a:lnSpc>
                <a:spcPct val="160000"/>
              </a:lnSpc>
              <a:spcBef>
                <a:spcPts val="0"/>
              </a:spcBef>
              <a:spcAft>
                <a:spcPts val="1200"/>
              </a:spcAft>
            </a:pPr>
            <a:r>
              <a:rPr lang="es-ES" sz="3000" dirty="0"/>
              <a:t>Que el alumno sea capaz de implementar los algoritmos numéricos en algún lenguaje computacional de alto nivel, a partir de los conocimientos ya adquiridos en los cursos Fundamentos de Informática, Álgebra y Análisis Matemático.</a:t>
            </a:r>
          </a:p>
          <a:p>
            <a:pPr lvl="0" algn="just">
              <a:lnSpc>
                <a:spcPct val="160000"/>
              </a:lnSpc>
              <a:spcBef>
                <a:spcPts val="0"/>
              </a:spcBef>
              <a:spcAft>
                <a:spcPts val="1200"/>
              </a:spcAft>
            </a:pPr>
            <a:r>
              <a:rPr lang="es-ES" sz="3000" dirty="0" smtClean="0"/>
              <a:t>Que el dominio de estas técnicas le permita resolver </a:t>
            </a:r>
            <a:r>
              <a:rPr lang="es-ES" sz="3000" dirty="0"/>
              <a:t>problemas complejos como los que típicamente se plantean en el modelado de procesos.</a:t>
            </a:r>
          </a:p>
          <a:p>
            <a:pPr lvl="0" algn="just">
              <a:lnSpc>
                <a:spcPct val="160000"/>
              </a:lnSpc>
              <a:spcBef>
                <a:spcPts val="0"/>
              </a:spcBef>
              <a:spcAft>
                <a:spcPts val="1200"/>
              </a:spcAft>
            </a:pPr>
            <a:r>
              <a:rPr lang="es-ES" sz="3000" dirty="0"/>
              <a:t>Poner énfasis en las técnicas matriciales de resolución de sistemas de ecuaciones lineales y su implementación en algoritmos computacionales específicamente destinados a la simulación de procesos cuyo modelado conduce a matrices </a:t>
            </a:r>
            <a:r>
              <a:rPr lang="es-ES" sz="3000" dirty="0" err="1"/>
              <a:t>tridiagonales</a:t>
            </a:r>
            <a:r>
              <a:rPr lang="es-ES" sz="3000" dirty="0"/>
              <a:t> en banda (matrices ralas). Su aplicación a la resolución de problemas de regresión lineal múltiple.</a:t>
            </a:r>
          </a:p>
          <a:p>
            <a:pPr lvl="0" algn="just">
              <a:lnSpc>
                <a:spcPct val="170000"/>
              </a:lnSpc>
              <a:spcBef>
                <a:spcPts val="0"/>
              </a:spcBef>
            </a:pPr>
            <a:r>
              <a:rPr lang="es-ES" sz="3000" dirty="0"/>
              <a:t>Que el alumno domine </a:t>
            </a:r>
            <a:r>
              <a:rPr lang="es-ES" sz="3000" dirty="0" smtClean="0"/>
              <a:t>integralmente:</a:t>
            </a:r>
          </a:p>
          <a:p>
            <a:pPr lvl="1" algn="just">
              <a:lnSpc>
                <a:spcPct val="170000"/>
              </a:lnSpc>
              <a:spcBef>
                <a:spcPts val="0"/>
              </a:spcBef>
              <a:buSzPct val="90000"/>
              <a:buFont typeface="Courier New" panose="02070309020205020404" pitchFamily="49" charset="0"/>
              <a:buChar char="o"/>
            </a:pPr>
            <a:r>
              <a:rPr lang="es-ES" sz="2500" dirty="0" smtClean="0"/>
              <a:t>La </a:t>
            </a:r>
            <a:r>
              <a:rPr lang="es-ES" sz="2500" dirty="0"/>
              <a:t>resolución de ecuaciones y sistemas de ecuaciones no lineales (algebraicas y no algebraicas). Su aplicación a problemas de regresión no lineal </a:t>
            </a:r>
            <a:r>
              <a:rPr lang="es-ES" sz="2500" dirty="0" smtClean="0"/>
              <a:t>múltiple.</a:t>
            </a:r>
          </a:p>
          <a:p>
            <a:pPr lvl="1" algn="just">
              <a:lnSpc>
                <a:spcPct val="170000"/>
              </a:lnSpc>
              <a:spcBef>
                <a:spcPts val="0"/>
              </a:spcBef>
              <a:buSzPct val="90000"/>
              <a:buFont typeface="Courier New" panose="02070309020205020404" pitchFamily="49" charset="0"/>
              <a:buChar char="o"/>
            </a:pPr>
            <a:r>
              <a:rPr lang="es-ES" sz="2500" dirty="0"/>
              <a:t>L</a:t>
            </a:r>
            <a:r>
              <a:rPr lang="es-ES" sz="2500" dirty="0" smtClean="0"/>
              <a:t>as </a:t>
            </a:r>
            <a:r>
              <a:rPr lang="es-ES" sz="2500" dirty="0"/>
              <a:t>técnicas de optimización unidimensional no restringida y restringida. Su extensión a problemas de optimización multidimensional. Su importancia en la simulación de procesos </a:t>
            </a:r>
            <a:r>
              <a:rPr lang="es-ES" sz="2500" dirty="0" smtClean="0"/>
              <a:t>químicos.</a:t>
            </a:r>
          </a:p>
          <a:p>
            <a:pPr lvl="1" algn="just">
              <a:lnSpc>
                <a:spcPct val="170000"/>
              </a:lnSpc>
              <a:spcBef>
                <a:spcPts val="0"/>
              </a:spcBef>
              <a:buSzPct val="90000"/>
              <a:buFont typeface="Courier New" panose="02070309020205020404" pitchFamily="49" charset="0"/>
              <a:buChar char="o"/>
            </a:pPr>
            <a:r>
              <a:rPr lang="es-ES" sz="2500" dirty="0"/>
              <a:t>L</a:t>
            </a:r>
            <a:r>
              <a:rPr lang="es-ES" sz="2500" dirty="0" smtClean="0"/>
              <a:t>as técnicas de </a:t>
            </a:r>
            <a:r>
              <a:rPr lang="es-ES" sz="2500" dirty="0"/>
              <a:t>integración numérica de funciones conocidas (</a:t>
            </a:r>
            <a:r>
              <a:rPr lang="es-ES" sz="2500" dirty="0" smtClean="0"/>
              <a:t>cuadratura).</a:t>
            </a:r>
          </a:p>
          <a:p>
            <a:pPr lvl="1" algn="just">
              <a:lnSpc>
                <a:spcPct val="170000"/>
              </a:lnSpc>
              <a:spcBef>
                <a:spcPts val="0"/>
              </a:spcBef>
              <a:buSzPct val="90000"/>
              <a:buFont typeface="Courier New" panose="02070309020205020404" pitchFamily="49" charset="0"/>
              <a:buChar char="o"/>
            </a:pPr>
            <a:r>
              <a:rPr lang="es-ES" sz="2500" dirty="0"/>
              <a:t>L</a:t>
            </a:r>
            <a:r>
              <a:rPr lang="es-ES" sz="2500" dirty="0" smtClean="0"/>
              <a:t>os métodos </a:t>
            </a:r>
            <a:r>
              <a:rPr lang="es-ES" sz="2500" dirty="0"/>
              <a:t>explícitos e implícitos de resolución numérica de ecuaciones diferenciales ordinarias. Problemas de condiciones de contorno y de valores iniciales. </a:t>
            </a:r>
          </a:p>
          <a:p>
            <a:pPr algn="just">
              <a:lnSpc>
                <a:spcPct val="160000"/>
              </a:lnSpc>
              <a:spcBef>
                <a:spcPts val="0"/>
              </a:spcBef>
              <a:spcAft>
                <a:spcPts val="1200"/>
              </a:spcAft>
            </a:pPr>
            <a:r>
              <a:rPr lang="es-ES" sz="3000" dirty="0"/>
              <a:t>Que el alumno comprenda el concepto de rigidez (</a:t>
            </a:r>
            <a:r>
              <a:rPr lang="es-ES" sz="3000" dirty="0" err="1"/>
              <a:t>stiffness</a:t>
            </a:r>
            <a:r>
              <a:rPr lang="es-ES" sz="3000" dirty="0"/>
              <a:t>) de un sistema de ecuaciones a través de ejemplos concretos</a:t>
            </a:r>
            <a:r>
              <a:rPr lang="es-ES" sz="3000" dirty="0" smtClean="0"/>
              <a:t>.</a:t>
            </a:r>
            <a:endParaRPr lang="es-AR" sz="3000" dirty="0" smtClean="0">
              <a:solidFill>
                <a:schemeClr val="accent1"/>
              </a:solidFill>
            </a:endParaRPr>
          </a:p>
        </p:txBody>
      </p:sp>
      <p:sp>
        <p:nvSpPr>
          <p:cNvPr id="9" name="Rectángulo 8"/>
          <p:cNvSpPr/>
          <p:nvPr/>
        </p:nvSpPr>
        <p:spPr>
          <a:xfrm>
            <a:off x="528184" y="360133"/>
            <a:ext cx="6266316" cy="523220"/>
          </a:xfrm>
          <a:prstGeom prst="rect">
            <a:avLst/>
          </a:prstGeom>
        </p:spPr>
        <p:txBody>
          <a:bodyPr wrap="square">
            <a:spAutoFit/>
          </a:bodyPr>
          <a:lstStyle/>
          <a:p>
            <a:r>
              <a:rPr lang="es-AR" sz="2800" b="1" dirty="0" smtClean="0">
                <a:solidFill>
                  <a:schemeClr val="accent1"/>
                </a:solidFill>
              </a:rPr>
              <a:t>Propósitos</a:t>
            </a:r>
            <a:r>
              <a:rPr lang="es-AR" sz="2800" b="1" dirty="0" smtClean="0"/>
              <a:t> </a:t>
            </a:r>
            <a:r>
              <a:rPr lang="es-AR" sz="2800" b="1" dirty="0" smtClean="0">
                <a:solidFill>
                  <a:srgbClr val="0F6FC6"/>
                </a:solidFill>
                <a:ea typeface="+mj-ea"/>
                <a:cs typeface="+mj-cs"/>
              </a:rPr>
              <a:t>de </a:t>
            </a:r>
            <a:r>
              <a:rPr lang="es-AR" sz="2800" b="1" dirty="0">
                <a:solidFill>
                  <a:srgbClr val="0F6FC6"/>
                </a:solidFill>
                <a:ea typeface="+mj-ea"/>
                <a:cs typeface="+mj-cs"/>
              </a:rPr>
              <a:t>la </a:t>
            </a:r>
            <a:r>
              <a:rPr lang="es-AR" sz="2800" b="1" dirty="0" smtClean="0">
                <a:solidFill>
                  <a:srgbClr val="0F6FC6"/>
                </a:solidFill>
                <a:ea typeface="+mj-ea"/>
                <a:cs typeface="+mj-cs"/>
              </a:rPr>
              <a:t>asignatura (cont.)</a:t>
            </a:r>
            <a:endParaRPr lang="es-ES" sz="2800" b="1" dirty="0"/>
          </a:p>
        </p:txBody>
      </p:sp>
      <p:sp>
        <p:nvSpPr>
          <p:cNvPr id="2" name="1 Marcador de fecha"/>
          <p:cNvSpPr>
            <a:spLocks noGrp="1"/>
          </p:cNvSpPr>
          <p:nvPr>
            <p:ph type="dt" sz="half" idx="10"/>
          </p:nvPr>
        </p:nvSpPr>
        <p:spPr/>
        <p:txBody>
          <a:bodyPr/>
          <a:lstStyle/>
          <a:p>
            <a:fld id="{E46C548C-AE35-4CE2-8277-D03D3D23F619}" type="datetime5">
              <a:rPr lang="en-US" smtClean="0"/>
              <a:t>17-Feb-20</a:t>
            </a:fld>
            <a:endParaRPr lang="en-US" dirty="0"/>
          </a:p>
        </p:txBody>
      </p:sp>
      <p:sp>
        <p:nvSpPr>
          <p:cNvPr id="4" name="3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7" name="6 Marcador de número de diapositiva"/>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90536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74575" y="726807"/>
            <a:ext cx="9046072" cy="4216539"/>
          </a:xfrm>
          <a:prstGeom prst="rect">
            <a:avLst/>
          </a:prstGeom>
          <a:noFill/>
        </p:spPr>
        <p:txBody>
          <a:bodyPr wrap="square" rtlCol="0">
            <a:spAutoFit/>
          </a:bodyPr>
          <a:lstStyle/>
          <a:p>
            <a:pPr marL="342900" indent="-342900">
              <a:spcAft>
                <a:spcPts val="1200"/>
              </a:spcAft>
              <a:buClr>
                <a:srgbClr val="0F6FC6"/>
              </a:buClr>
              <a:buSzPct val="80000"/>
              <a:buFont typeface="Wingdings 3" charset="2"/>
              <a:buChar char=""/>
            </a:pPr>
            <a:r>
              <a:rPr lang="es-ES" sz="2400" dirty="0"/>
              <a:t>Articula verticalmente hacia abajo con las </a:t>
            </a:r>
            <a:r>
              <a:rPr lang="es-ES" sz="2400" dirty="0" smtClean="0"/>
              <a:t>asignaturas:</a:t>
            </a:r>
          </a:p>
          <a:p>
            <a:pPr marL="742950" lvl="1" indent="-384175">
              <a:lnSpc>
                <a:spcPct val="150000"/>
              </a:lnSpc>
              <a:spcAft>
                <a:spcPts val="1200"/>
              </a:spcAft>
              <a:buClr>
                <a:schemeClr val="bg2">
                  <a:lumMod val="50000"/>
                </a:schemeClr>
              </a:buClr>
              <a:buFont typeface="Courier New" panose="02070309020205020404" pitchFamily="49" charset="0"/>
              <a:buChar char="o"/>
            </a:pPr>
            <a:r>
              <a:rPr lang="es-ES" i="1" dirty="0"/>
              <a:t>Álgebra y Geometría Analítica </a:t>
            </a:r>
            <a:r>
              <a:rPr lang="es-ES" dirty="0"/>
              <a:t>y </a:t>
            </a:r>
            <a:r>
              <a:rPr lang="es-ES" i="1" dirty="0"/>
              <a:t>Análisis Matemático I </a:t>
            </a:r>
            <a:r>
              <a:rPr lang="es-ES" b="1" dirty="0"/>
              <a:t>(1er. Nivel)</a:t>
            </a:r>
          </a:p>
          <a:p>
            <a:pPr marL="742950" lvl="1" indent="-384175">
              <a:lnSpc>
                <a:spcPct val="150000"/>
              </a:lnSpc>
              <a:spcAft>
                <a:spcPts val="1200"/>
              </a:spcAft>
              <a:buClr>
                <a:schemeClr val="bg2">
                  <a:lumMod val="50000"/>
                </a:schemeClr>
              </a:buClr>
              <a:buFont typeface="Courier New" panose="02070309020205020404" pitchFamily="49" charset="0"/>
              <a:buChar char="o"/>
            </a:pPr>
            <a:r>
              <a:rPr lang="es-ES" i="1" dirty="0"/>
              <a:t>Análisis Matemático II </a:t>
            </a:r>
            <a:r>
              <a:rPr lang="es-ES" dirty="0"/>
              <a:t>y </a:t>
            </a:r>
            <a:r>
              <a:rPr lang="es-ES" i="1" dirty="0"/>
              <a:t>Fundamentos de Informática </a:t>
            </a:r>
            <a:r>
              <a:rPr lang="es-ES" b="1" dirty="0"/>
              <a:t>(2do. Nivel</a:t>
            </a:r>
            <a:r>
              <a:rPr lang="es-ES" b="1" dirty="0" smtClean="0"/>
              <a:t>)</a:t>
            </a:r>
            <a:endParaRPr lang="es-ES" sz="2400" dirty="0"/>
          </a:p>
          <a:p>
            <a:pPr marL="342900" lvl="0" indent="-342900">
              <a:spcAft>
                <a:spcPts val="1200"/>
              </a:spcAft>
              <a:buClr>
                <a:srgbClr val="0F6FC6"/>
              </a:buClr>
              <a:buSzPct val="80000"/>
              <a:buFont typeface="Wingdings 3" charset="2"/>
              <a:buChar char=""/>
            </a:pPr>
            <a:r>
              <a:rPr lang="es-ES" sz="2400" dirty="0"/>
              <a:t>Articula verticalmente hacia arriba con la asignatura</a:t>
            </a:r>
            <a:r>
              <a:rPr lang="es-ES" sz="2400" dirty="0" smtClean="0"/>
              <a:t>:</a:t>
            </a:r>
          </a:p>
          <a:p>
            <a:pPr marL="715963" lvl="1" indent="-357188">
              <a:spcAft>
                <a:spcPts val="1200"/>
              </a:spcAft>
              <a:buClr>
                <a:srgbClr val="2191C9"/>
              </a:buClr>
              <a:buSzPct val="100000"/>
              <a:buFont typeface="Courier New" panose="02070309020205020404" pitchFamily="49" charset="0"/>
              <a:buChar char="o"/>
            </a:pPr>
            <a:r>
              <a:rPr lang="es-ES" i="1" dirty="0"/>
              <a:t>Integración IV </a:t>
            </a:r>
            <a:r>
              <a:rPr lang="es-ES" b="1" dirty="0"/>
              <a:t>(4to. Nivel</a:t>
            </a:r>
            <a:r>
              <a:rPr lang="es-ES" b="1" dirty="0" smtClean="0"/>
              <a:t>)</a:t>
            </a:r>
            <a:endParaRPr lang="es-AR" sz="2400" b="1" dirty="0">
              <a:solidFill>
                <a:prstClr val="black">
                  <a:lumMod val="75000"/>
                  <a:lumOff val="25000"/>
                </a:prstClr>
              </a:solidFill>
            </a:endParaRPr>
          </a:p>
          <a:p>
            <a:pPr marL="342900" indent="-342900">
              <a:spcAft>
                <a:spcPts val="1200"/>
              </a:spcAft>
              <a:buClr>
                <a:srgbClr val="0F6FC6"/>
              </a:buClr>
              <a:buSzPct val="80000"/>
              <a:buFont typeface="Wingdings 3" charset="2"/>
              <a:buChar char=""/>
            </a:pPr>
            <a:r>
              <a:rPr lang="es-ES" sz="2400" dirty="0" smtClean="0"/>
              <a:t>Articula </a:t>
            </a:r>
            <a:r>
              <a:rPr lang="es-ES" sz="2400" dirty="0"/>
              <a:t>horizontalmente con las asignaturas:</a:t>
            </a:r>
          </a:p>
          <a:p>
            <a:pPr marL="742950" lvl="1" indent="-384175">
              <a:lnSpc>
                <a:spcPct val="150000"/>
              </a:lnSpc>
              <a:spcAft>
                <a:spcPts val="1200"/>
              </a:spcAft>
              <a:buClr>
                <a:srgbClr val="2191C9"/>
              </a:buClr>
              <a:buSzPct val="100000"/>
              <a:buFont typeface="Courier New" panose="02070309020205020404" pitchFamily="49" charset="0"/>
              <a:buChar char="o"/>
            </a:pPr>
            <a:r>
              <a:rPr lang="es-ES" i="1" dirty="0" smtClean="0"/>
              <a:t>Termodinámica</a:t>
            </a:r>
            <a:r>
              <a:rPr lang="es-ES" dirty="0" smtClean="0"/>
              <a:t>, </a:t>
            </a:r>
            <a:r>
              <a:rPr lang="es-ES" i="1" dirty="0" smtClean="0"/>
              <a:t>Fisicoquímica</a:t>
            </a:r>
            <a:r>
              <a:rPr lang="es-ES" dirty="0" smtClean="0"/>
              <a:t> y </a:t>
            </a:r>
            <a:r>
              <a:rPr lang="es-ES" i="1" dirty="0" smtClean="0"/>
              <a:t>Fenómenos de Transporte </a:t>
            </a:r>
            <a:r>
              <a:rPr lang="es-ES" b="1" dirty="0" smtClean="0"/>
              <a:t>(3er. Nivel)</a:t>
            </a:r>
          </a:p>
          <a:p>
            <a:pPr>
              <a:lnSpc>
                <a:spcPct val="150000"/>
              </a:lnSpc>
            </a:pPr>
            <a:endParaRPr lang="es-ES" dirty="0" smtClean="0"/>
          </a:p>
        </p:txBody>
      </p:sp>
      <p:sp>
        <p:nvSpPr>
          <p:cNvPr id="10" name="9 Rectángulo"/>
          <p:cNvSpPr/>
          <p:nvPr/>
        </p:nvSpPr>
        <p:spPr>
          <a:xfrm>
            <a:off x="457200" y="83169"/>
            <a:ext cx="9459686" cy="523220"/>
          </a:xfrm>
          <a:prstGeom prst="rect">
            <a:avLst/>
          </a:prstGeom>
        </p:spPr>
        <p:txBody>
          <a:bodyPr wrap="square">
            <a:spAutoFit/>
          </a:bodyPr>
          <a:lstStyle/>
          <a:p>
            <a:r>
              <a:rPr lang="es-ES" sz="2800" b="1" dirty="0">
                <a:solidFill>
                  <a:schemeClr val="accent1"/>
                </a:solidFill>
              </a:rPr>
              <a:t>Articulación horizontal y vertical</a:t>
            </a:r>
            <a:endParaRPr lang="es-AR" b="1" dirty="0">
              <a:solidFill>
                <a:schemeClr val="accent1"/>
              </a:solidFill>
            </a:endParaRPr>
          </a:p>
        </p:txBody>
      </p:sp>
      <p:sp>
        <p:nvSpPr>
          <p:cNvPr id="2" name="1 Marcador de fecha"/>
          <p:cNvSpPr>
            <a:spLocks noGrp="1"/>
          </p:cNvSpPr>
          <p:nvPr>
            <p:ph type="dt" sz="half" idx="10"/>
          </p:nvPr>
        </p:nvSpPr>
        <p:spPr/>
        <p:txBody>
          <a:bodyPr/>
          <a:lstStyle/>
          <a:p>
            <a:fld id="{3EC84EFC-B5EF-4A9E-B5BA-B16FE46287A6}" type="datetime5">
              <a:rPr lang="en-US" smtClean="0"/>
              <a:t>17-Feb-20</a:t>
            </a:fld>
            <a:endParaRPr lang="en-US" dirty="0"/>
          </a:p>
        </p:txBody>
      </p:sp>
      <p:sp>
        <p:nvSpPr>
          <p:cNvPr id="3" name="2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5" name="4 Marcador de número de diapositiva"/>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70397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additive="base">
                                        <p:cTn id="19" dur="500" fill="hold"/>
                                        <p:tgtEl>
                                          <p:spTgt spid="8">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 calcmode="lin" valueType="num">
                                      <p:cBhvr additive="base">
                                        <p:cTn id="31" dur="500" fill="hold"/>
                                        <p:tgtEl>
                                          <p:spTgt spid="8">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 calcmode="lin" valueType="num">
                                      <p:cBhvr additive="base">
                                        <p:cTn id="37"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
                                            <p:txEl>
                                              <p:pRg st="5" end="5"/>
                                            </p:txEl>
                                          </p:spTgt>
                                        </p:tgtEl>
                                        <p:attrNameLst>
                                          <p:attrName>style.visibility</p:attrName>
                                        </p:attrNameLst>
                                      </p:cBhvr>
                                      <p:to>
                                        <p:strVal val="visible"/>
                                      </p:to>
                                    </p:set>
                                    <p:anim calcmode="lin" valueType="num">
                                      <p:cBhvr additive="base">
                                        <p:cTn id="43"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anim calcmode="lin" valueType="num">
                                      <p:cBhvr additive="base">
                                        <p:cTn id="49" dur="500" fill="hold"/>
                                        <p:tgtEl>
                                          <p:spTgt spid="8">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6634" y="-88900"/>
            <a:ext cx="8596668" cy="673100"/>
          </a:xfrm>
        </p:spPr>
        <p:txBody>
          <a:bodyPr>
            <a:noAutofit/>
          </a:bodyPr>
          <a:lstStyle/>
          <a:p>
            <a:pPr>
              <a:lnSpc>
                <a:spcPct val="150000"/>
              </a:lnSpc>
            </a:pPr>
            <a:r>
              <a:rPr lang="es-ES" sz="3200" b="1" dirty="0"/>
              <a:t>Programa </a:t>
            </a:r>
            <a:r>
              <a:rPr lang="es-ES" sz="3200" b="1" dirty="0" smtClean="0"/>
              <a:t>Analítico</a:t>
            </a:r>
            <a:endParaRPr lang="es-AR" sz="3200" b="1" dirty="0"/>
          </a:p>
        </p:txBody>
      </p:sp>
      <p:sp>
        <p:nvSpPr>
          <p:cNvPr id="3" name="2 Marcador de contenido"/>
          <p:cNvSpPr>
            <a:spLocks noGrp="1"/>
          </p:cNvSpPr>
          <p:nvPr>
            <p:ph idx="1"/>
          </p:nvPr>
        </p:nvSpPr>
        <p:spPr>
          <a:xfrm>
            <a:off x="151714" y="619897"/>
            <a:ext cx="9350632" cy="5323703"/>
          </a:xfrm>
        </p:spPr>
        <p:txBody>
          <a:bodyPr>
            <a:noAutofit/>
          </a:bodyPr>
          <a:lstStyle/>
          <a:p>
            <a:pPr algn="just"/>
            <a:r>
              <a:rPr lang="es-ES" sz="1600" b="1" dirty="0"/>
              <a:t>Unidad 1:</a:t>
            </a:r>
            <a:r>
              <a:rPr lang="es-ES" sz="1600" dirty="0"/>
              <a:t> La Ingeniería en el Siglo XXI: Objetivos. Logros recientes en Ingeniería y en Ciencias Tecnológicas. Grandes desafíos para el futuro. El cambiante entorno de la Ingeniería y de las Cs. Tecnológicas. Sistemas de cómputo: Computadora digital. Equipo de cómputo. Tipos de computadoras. Software para computadoras: Sistemas operativos, entornos Windows y </a:t>
            </a:r>
            <a:r>
              <a:rPr lang="es-ES" sz="1600" dirty="0" err="1"/>
              <a:t>McIntosh</a:t>
            </a:r>
            <a:r>
              <a:rPr lang="es-ES" sz="1600" dirty="0"/>
              <a:t>, procesadores de texto, hojas de cálculo, bases de datos, diseño asistido por computadora (CAD). Software para cálculo matemático: MATLAB, </a:t>
            </a:r>
            <a:r>
              <a:rPr lang="es-ES" sz="1600" dirty="0" err="1"/>
              <a:t>Mathematica</a:t>
            </a:r>
            <a:r>
              <a:rPr lang="es-ES" sz="1600" dirty="0"/>
              <a:t>, MATHCAD, MAPLE. Lenguajes informáticos. Ejecución de un programa en computadora. Ciclo de vida del software. Prototipos de software. Internet, correo electrónico y la </a:t>
            </a:r>
            <a:r>
              <a:rPr lang="es-ES" sz="1600" dirty="0" err="1"/>
              <a:t>World</a:t>
            </a:r>
            <a:r>
              <a:rPr lang="es-ES" sz="1600" dirty="0"/>
              <a:t> Wide Web. </a:t>
            </a:r>
          </a:p>
          <a:p>
            <a:pPr marL="0" indent="0">
              <a:buNone/>
            </a:pPr>
            <a:endParaRPr lang="es-ES" sz="1600" dirty="0"/>
          </a:p>
          <a:p>
            <a:pPr algn="just"/>
            <a:r>
              <a:rPr lang="es-ES" sz="1600" b="1" dirty="0"/>
              <a:t>Unidad 2:</a:t>
            </a:r>
            <a:r>
              <a:rPr lang="es-ES" sz="1600" dirty="0"/>
              <a:t> El software de visualización gráfica y cálculo MATLAB. Descripción del software, principales características. Historia de MATLAB. Documentación relacionada. Estrategia para la resolución de problemas en ingeniería con MATLAB. Operaciones con matrices y vectores. Funciones de librería. Otros tipos de datos de MATLAB. Gráficos bidimensionales y tridimensionales. Uso de MATLAB: Programación de MATLAB.</a:t>
            </a:r>
          </a:p>
          <a:p>
            <a:pPr marL="0" indent="0">
              <a:buNone/>
            </a:pPr>
            <a:endParaRPr lang="es-ES" sz="1600" dirty="0"/>
          </a:p>
          <a:p>
            <a:pPr algn="just"/>
            <a:r>
              <a:rPr lang="es-ES" sz="1600" b="1" dirty="0"/>
              <a:t>Unidad 3:</a:t>
            </a:r>
            <a:r>
              <a:rPr lang="es-ES" sz="1600" dirty="0"/>
              <a:t> Introducción a los métodos numéricos. Series de Taylor. Los números en las computadoras. Bases de representación de los números. Rango de las constantes numéricas. Números en el hardware de la computadora. Errores numéricos: Errores de redondeo y errores de truncamiento. </a:t>
            </a:r>
            <a:r>
              <a:rPr lang="es-ES" sz="1600" dirty="0" err="1"/>
              <a:t>Overflow</a:t>
            </a:r>
            <a:r>
              <a:rPr lang="es-ES" sz="1600" dirty="0"/>
              <a:t>, </a:t>
            </a:r>
            <a:r>
              <a:rPr lang="es-ES" sz="1600" dirty="0" err="1"/>
              <a:t>underflow</a:t>
            </a:r>
            <a:r>
              <a:rPr lang="es-ES" sz="1600" dirty="0"/>
              <a:t> y problemas mal condicionados. </a:t>
            </a:r>
          </a:p>
        </p:txBody>
      </p:sp>
      <p:sp>
        <p:nvSpPr>
          <p:cNvPr id="4" name="3 Marcador de fecha"/>
          <p:cNvSpPr>
            <a:spLocks noGrp="1"/>
          </p:cNvSpPr>
          <p:nvPr>
            <p:ph type="dt" sz="half" idx="10"/>
          </p:nvPr>
        </p:nvSpPr>
        <p:spPr/>
        <p:txBody>
          <a:bodyPr/>
          <a:lstStyle/>
          <a:p>
            <a:fld id="{04FB5269-5B3D-48E7-8B03-CCF10D704770}" type="datetime5">
              <a:rPr lang="en-US" smtClean="0"/>
              <a:t>17-Feb-20</a:t>
            </a:fld>
            <a:endParaRPr lang="en-US" dirty="0"/>
          </a:p>
        </p:txBody>
      </p:sp>
      <p:sp>
        <p:nvSpPr>
          <p:cNvPr id="7" name="6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8" name="7 Marcador de número de diapositiva"/>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8459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7334" y="201827"/>
            <a:ext cx="8596668" cy="626076"/>
          </a:xfrm>
        </p:spPr>
        <p:txBody>
          <a:bodyPr>
            <a:normAutofit/>
          </a:bodyPr>
          <a:lstStyle/>
          <a:p>
            <a:r>
              <a:rPr lang="es-ES" sz="3200" b="1" dirty="0"/>
              <a:t>Programa </a:t>
            </a:r>
            <a:r>
              <a:rPr lang="es-ES" sz="3200" b="1" dirty="0" smtClean="0"/>
              <a:t>Analítico (cont.)</a:t>
            </a:r>
            <a:endParaRPr lang="es-ES" sz="3200" b="1" dirty="0"/>
          </a:p>
        </p:txBody>
      </p:sp>
      <p:sp>
        <p:nvSpPr>
          <p:cNvPr id="3" name="2 Marcador de contenido"/>
          <p:cNvSpPr>
            <a:spLocks noGrp="1"/>
          </p:cNvSpPr>
          <p:nvPr>
            <p:ph idx="1"/>
          </p:nvPr>
        </p:nvSpPr>
        <p:spPr>
          <a:xfrm>
            <a:off x="677334" y="815547"/>
            <a:ext cx="8899152" cy="5226908"/>
          </a:xfrm>
        </p:spPr>
        <p:txBody>
          <a:bodyPr>
            <a:noAutofit/>
          </a:bodyPr>
          <a:lstStyle/>
          <a:p>
            <a:pPr algn="just"/>
            <a:r>
              <a:rPr lang="es-ES" sz="1600" b="1" dirty="0"/>
              <a:t>Unidad 4:</a:t>
            </a:r>
            <a:r>
              <a:rPr lang="es-ES" sz="1600" dirty="0"/>
              <a:t> Sistemas de ecuaciones lineales: Existencia y unicidad de la solución. Métodos directos de resolución: Eliminación de Gauss y Gauss - </a:t>
            </a:r>
            <a:r>
              <a:rPr lang="es-ES" sz="1600" dirty="0" err="1"/>
              <a:t>Jordan</a:t>
            </a:r>
            <a:r>
              <a:rPr lang="es-ES" sz="1600" dirty="0"/>
              <a:t>. Métodos especiales para la resolución de sistemas de ecuaciones con matrices ralas. Método de Thomas para la resolución de matrices </a:t>
            </a:r>
            <a:r>
              <a:rPr lang="es-ES" sz="1600" dirty="0" err="1"/>
              <a:t>tridiagonales</a:t>
            </a:r>
            <a:r>
              <a:rPr lang="es-ES" sz="1600" dirty="0"/>
              <a:t> en bloque. Aplicación a procesos de separación múltiple etapa. Descomposición LU y PLU. Análisis de la condición del sistema: Números de condición, normas y errores. Métodos iterativos de resolución: Método de </a:t>
            </a:r>
            <a:r>
              <a:rPr lang="es-ES" sz="1600" dirty="0" err="1"/>
              <a:t>Jacobi</a:t>
            </a:r>
            <a:r>
              <a:rPr lang="es-ES" sz="1600" dirty="0"/>
              <a:t>, Gauss – </a:t>
            </a:r>
            <a:r>
              <a:rPr lang="es-ES" sz="1600" dirty="0" err="1"/>
              <a:t>Seidel</a:t>
            </a:r>
            <a:r>
              <a:rPr lang="es-ES" sz="1600" dirty="0"/>
              <a:t>. </a:t>
            </a:r>
          </a:p>
          <a:p>
            <a:pPr algn="just"/>
            <a:r>
              <a:rPr lang="es-ES" sz="1600" b="1" dirty="0"/>
              <a:t>Unidad 5:</a:t>
            </a:r>
            <a:r>
              <a:rPr lang="es-ES" sz="1600" dirty="0"/>
              <a:t> Regresión lineal: Planteo del problema. Mínimos cuadrados. Ecuaciones normales. Factorización QR. Matrices degeneradas. Descomposición en valores singulares</a:t>
            </a:r>
            <a:r>
              <a:rPr lang="es-ES" sz="1600" dirty="0" smtClean="0"/>
              <a:t>.</a:t>
            </a:r>
            <a:endParaRPr lang="es-ES" sz="1600" dirty="0"/>
          </a:p>
          <a:p>
            <a:pPr algn="just"/>
            <a:r>
              <a:rPr lang="es-ES" sz="1600" b="1" dirty="0"/>
              <a:t>Unidad 6:</a:t>
            </a:r>
            <a:r>
              <a:rPr lang="es-ES" sz="1600" dirty="0"/>
              <a:t> Resolución numérica de ecuaciones no - lineales de una variable. Métodos básicos. Discusión de la convergencia. Orden de convergencia del método. Resolución numérica de ecuaciones no - lineales de una variable: a) Método de sustitución directa o de aproximaciones sucesivas. Aceleradores de la convergencia: Método de </a:t>
            </a:r>
            <a:r>
              <a:rPr lang="es-ES" sz="1600" dirty="0" err="1"/>
              <a:t>Wegstein</a:t>
            </a:r>
            <a:r>
              <a:rPr lang="es-ES" sz="1600" dirty="0"/>
              <a:t>. b) Métodos de </a:t>
            </a:r>
            <a:r>
              <a:rPr lang="es-ES" sz="1600" dirty="0" err="1"/>
              <a:t>linealización</a:t>
            </a:r>
            <a:r>
              <a:rPr lang="es-ES" sz="1600" dirty="0"/>
              <a:t>: Método de Newton – </a:t>
            </a:r>
            <a:r>
              <a:rPr lang="es-ES" sz="1600" dirty="0" err="1"/>
              <a:t>Raphson</a:t>
            </a:r>
            <a:r>
              <a:rPr lang="es-ES" sz="1600" dirty="0"/>
              <a:t>, método de Newton </a:t>
            </a:r>
            <a:r>
              <a:rPr lang="es-ES" sz="1600" dirty="0" err="1"/>
              <a:t>Raphson</a:t>
            </a:r>
            <a:r>
              <a:rPr lang="es-ES" sz="1600" dirty="0"/>
              <a:t> de 2do. Orden, método modificado de Newton – </a:t>
            </a:r>
            <a:r>
              <a:rPr lang="es-ES" sz="1600" dirty="0" err="1"/>
              <a:t>Raphson</a:t>
            </a:r>
            <a:r>
              <a:rPr lang="es-ES" sz="1600" dirty="0"/>
              <a:t>, método de Von Mises o de las cuerdas paralelas, método de la secante, Regula </a:t>
            </a:r>
            <a:r>
              <a:rPr lang="es-ES" sz="1600" dirty="0" err="1"/>
              <a:t>Falsi</a:t>
            </a:r>
            <a:r>
              <a:rPr lang="es-ES" sz="1600" dirty="0"/>
              <a:t> y métodos relacionados. Resolución numérica de sistemas de ecuaciones no lineales: a) Métodos de aproximaciones sucesivas. Aceleradores de convergencia: Método de </a:t>
            </a:r>
            <a:r>
              <a:rPr lang="es-ES" sz="1600" dirty="0" err="1"/>
              <a:t>Wegstein</a:t>
            </a:r>
            <a:r>
              <a:rPr lang="es-ES" sz="1600" dirty="0"/>
              <a:t>.  b) Métodos de </a:t>
            </a:r>
            <a:r>
              <a:rPr lang="es-ES" sz="1600" dirty="0" err="1"/>
              <a:t>linealización</a:t>
            </a:r>
            <a:r>
              <a:rPr lang="es-ES" sz="1600" dirty="0"/>
              <a:t>: Método de Newton – </a:t>
            </a:r>
            <a:r>
              <a:rPr lang="es-ES" sz="1600" dirty="0" err="1"/>
              <a:t>Raphson</a:t>
            </a:r>
            <a:r>
              <a:rPr lang="es-ES" sz="1600" dirty="0"/>
              <a:t>, métodos cuasi-Newton. Aplicaciones a problemas típicos de Ingeniería Química. </a:t>
            </a:r>
          </a:p>
        </p:txBody>
      </p:sp>
      <p:sp>
        <p:nvSpPr>
          <p:cNvPr id="4" name="3 Marcador de fecha"/>
          <p:cNvSpPr>
            <a:spLocks noGrp="1"/>
          </p:cNvSpPr>
          <p:nvPr>
            <p:ph type="dt" sz="half" idx="10"/>
          </p:nvPr>
        </p:nvSpPr>
        <p:spPr/>
        <p:txBody>
          <a:bodyPr/>
          <a:lstStyle/>
          <a:p>
            <a:fld id="{3F08C623-80E5-485E-A23A-327C03ABD986}" type="datetime5">
              <a:rPr lang="en-US" smtClean="0"/>
              <a:t>17-Feb-20</a:t>
            </a:fld>
            <a:endParaRPr lang="en-US" dirty="0"/>
          </a:p>
        </p:txBody>
      </p:sp>
      <p:sp>
        <p:nvSpPr>
          <p:cNvPr id="7" name="6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8" name="7 Marcador de número de diapositiva"/>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34590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7334" y="201827"/>
            <a:ext cx="8596668" cy="626076"/>
          </a:xfrm>
        </p:spPr>
        <p:txBody>
          <a:bodyPr>
            <a:normAutofit fontScale="90000"/>
          </a:bodyPr>
          <a:lstStyle/>
          <a:p>
            <a:r>
              <a:rPr lang="es-ES" b="1" dirty="0"/>
              <a:t>Programa </a:t>
            </a:r>
            <a:r>
              <a:rPr lang="es-ES" b="1" dirty="0" smtClean="0"/>
              <a:t>Analítico (cont.)</a:t>
            </a:r>
            <a:endParaRPr lang="es-ES" b="1" dirty="0"/>
          </a:p>
        </p:txBody>
      </p:sp>
      <p:sp>
        <p:nvSpPr>
          <p:cNvPr id="3" name="2 Marcador de contenido"/>
          <p:cNvSpPr>
            <a:spLocks noGrp="1"/>
          </p:cNvSpPr>
          <p:nvPr>
            <p:ph idx="1"/>
          </p:nvPr>
        </p:nvSpPr>
        <p:spPr>
          <a:xfrm>
            <a:off x="677334" y="815547"/>
            <a:ext cx="8800298" cy="4337222"/>
          </a:xfrm>
        </p:spPr>
        <p:txBody>
          <a:bodyPr>
            <a:noAutofit/>
          </a:bodyPr>
          <a:lstStyle/>
          <a:p>
            <a:pPr algn="just"/>
            <a:r>
              <a:rPr lang="es-ES" sz="1600" b="1" dirty="0" smtClean="0"/>
              <a:t>Unidad </a:t>
            </a:r>
            <a:r>
              <a:rPr lang="es-ES" sz="1600" b="1" dirty="0"/>
              <a:t>7:</a:t>
            </a:r>
            <a:r>
              <a:rPr lang="es-ES" sz="1600" dirty="0"/>
              <a:t> Optimización unidimensional: Métodos de Newton, interpolación parabólica sucesiva y de la búsqueda dorada (Fibonacci). Optimización multidimensional: Método de la pendiente más pronunciada. Método de Newton. Modificación del método de Newton. Método Simplex: El método </a:t>
            </a:r>
            <a:r>
              <a:rPr lang="es-ES" sz="1600" dirty="0" err="1"/>
              <a:t>Nelder</a:t>
            </a:r>
            <a:r>
              <a:rPr lang="es-ES" sz="1600" dirty="0"/>
              <a:t> Mead. Optimización con restricciones: Método de los multiplicadores de </a:t>
            </a:r>
            <a:r>
              <a:rPr lang="es-ES" sz="1600" dirty="0" err="1"/>
              <a:t>Lagrange</a:t>
            </a:r>
            <a:r>
              <a:rPr lang="es-ES" sz="1600" dirty="0"/>
              <a:t>. Aplicaciones a problemas típicos de Ingeniería Química</a:t>
            </a:r>
            <a:r>
              <a:rPr lang="es-ES" sz="1600" dirty="0" smtClean="0"/>
              <a:t>.</a:t>
            </a:r>
            <a:endParaRPr lang="es-ES" sz="1600" dirty="0"/>
          </a:p>
          <a:p>
            <a:pPr algn="just"/>
            <a:r>
              <a:rPr lang="es-ES" sz="1600" b="1" dirty="0"/>
              <a:t>Unidad 8:</a:t>
            </a:r>
            <a:r>
              <a:rPr lang="es-ES" sz="1600" dirty="0"/>
              <a:t> Cuadratura numérica: Regla del trapezoide, regla de Simpson. Cuadratura Gaussiana. Estimación del error. Cuadratura adaptativa. Cuadratura multidimensional y </a:t>
            </a:r>
            <a:r>
              <a:rPr lang="es-ES" sz="1600" dirty="0" err="1"/>
              <a:t>mapping</a:t>
            </a:r>
            <a:r>
              <a:rPr lang="es-ES" sz="1600" dirty="0"/>
              <a:t>. Aplicaciones a problemas típicos de Ingeniería Química</a:t>
            </a:r>
            <a:r>
              <a:rPr lang="es-ES" sz="1600" dirty="0" smtClean="0"/>
              <a:t>.</a:t>
            </a:r>
            <a:endParaRPr lang="es-ES" sz="1600" dirty="0"/>
          </a:p>
          <a:p>
            <a:pPr algn="just"/>
            <a:r>
              <a:rPr lang="es-ES" sz="1600" b="1" dirty="0"/>
              <a:t>Unidad </a:t>
            </a:r>
            <a:r>
              <a:rPr lang="es-ES" sz="1600" b="1" dirty="0" smtClean="0"/>
              <a:t>9:</a:t>
            </a:r>
            <a:r>
              <a:rPr lang="es-ES" sz="1600" dirty="0" smtClean="0"/>
              <a:t> Aproximación </a:t>
            </a:r>
            <a:r>
              <a:rPr lang="es-ES" sz="1600" dirty="0"/>
              <a:t>a la solución de ecuaciones diferenciales ordinarias. Definiciones. Solución de una ecuación diferencial. Problemas de condiciones de contorno y de valores iniciales. Algoritmos numéricos para resolver </a:t>
            </a:r>
            <a:r>
              <a:rPr lang="es-ES" sz="1600" dirty="0" err="1"/>
              <a:t>EDO’s</a:t>
            </a:r>
            <a:r>
              <a:rPr lang="es-ES" sz="1600" dirty="0"/>
              <a:t> con condiciones iniciales: Aproximación de una EDO mediante expansión en series de Taylor. Algoritmos numéricos para resolver </a:t>
            </a:r>
            <a:r>
              <a:rPr lang="es-ES" sz="1600" dirty="0" err="1"/>
              <a:t>EDO’s</a:t>
            </a:r>
            <a:r>
              <a:rPr lang="es-ES" sz="1600" dirty="0"/>
              <a:t> con condiciones iniciales: Métodos explícitos de resolución de </a:t>
            </a:r>
            <a:r>
              <a:rPr lang="es-ES" sz="1600" dirty="0" err="1"/>
              <a:t>EDO’s</a:t>
            </a:r>
            <a:r>
              <a:rPr lang="es-ES" sz="1600" dirty="0"/>
              <a:t>: Método de Euler, métodos </a:t>
            </a:r>
            <a:r>
              <a:rPr lang="es-ES" sz="1600" dirty="0" err="1"/>
              <a:t>Runge</a:t>
            </a:r>
            <a:r>
              <a:rPr lang="es-ES" sz="1600" dirty="0"/>
              <a:t> – </a:t>
            </a:r>
            <a:r>
              <a:rPr lang="es-ES" sz="1600" dirty="0" err="1"/>
              <a:t>Kutta</a:t>
            </a:r>
            <a:r>
              <a:rPr lang="es-ES" sz="1600" dirty="0"/>
              <a:t>. Métodos predictores correctores: Método de Euler-Gauss. Métodos implícitos de integración. Estabilidad numérica. Métodos de integración de orden superior. Aplicaciones a problemas típicos de Ingeniería Química</a:t>
            </a:r>
          </a:p>
        </p:txBody>
      </p:sp>
      <p:sp>
        <p:nvSpPr>
          <p:cNvPr id="4" name="3 Marcador de fecha"/>
          <p:cNvSpPr>
            <a:spLocks noGrp="1"/>
          </p:cNvSpPr>
          <p:nvPr>
            <p:ph type="dt" sz="half" idx="10"/>
          </p:nvPr>
        </p:nvSpPr>
        <p:spPr/>
        <p:txBody>
          <a:bodyPr/>
          <a:lstStyle/>
          <a:p>
            <a:fld id="{7701E200-7332-4B33-8771-D96FDBB2468A}" type="datetime5">
              <a:rPr lang="en-US" smtClean="0"/>
              <a:t>17-Feb-20</a:t>
            </a:fld>
            <a:endParaRPr lang="en-US" dirty="0"/>
          </a:p>
        </p:txBody>
      </p:sp>
      <p:sp>
        <p:nvSpPr>
          <p:cNvPr id="7" name="6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8" name="7 Marcador de número de diapositiva"/>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36470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4211" y="116372"/>
            <a:ext cx="8596668" cy="712573"/>
          </a:xfrm>
        </p:spPr>
        <p:txBody>
          <a:bodyPr>
            <a:normAutofit fontScale="90000"/>
          </a:bodyPr>
          <a:lstStyle/>
          <a:p>
            <a:pPr lvl="0"/>
            <a:r>
              <a:rPr lang="es-ES" b="1" dirty="0" smtClean="0"/>
              <a:t>Metodología </a:t>
            </a:r>
            <a:r>
              <a:rPr lang="es-ES" b="1" dirty="0"/>
              <a:t>de enseñanza</a:t>
            </a:r>
            <a:r>
              <a:rPr lang="es-AR" dirty="0"/>
              <a:t/>
            </a:r>
            <a:br>
              <a:rPr lang="es-AR" dirty="0"/>
            </a:br>
            <a:endParaRPr lang="es-AR" dirty="0"/>
          </a:p>
        </p:txBody>
      </p:sp>
      <p:sp>
        <p:nvSpPr>
          <p:cNvPr id="3" name="2 Marcador de contenido"/>
          <p:cNvSpPr>
            <a:spLocks noGrp="1"/>
          </p:cNvSpPr>
          <p:nvPr>
            <p:ph idx="1"/>
          </p:nvPr>
        </p:nvSpPr>
        <p:spPr>
          <a:xfrm>
            <a:off x="693093" y="760597"/>
            <a:ext cx="11218819" cy="4491026"/>
          </a:xfrm>
        </p:spPr>
        <p:txBody>
          <a:bodyPr>
            <a:noAutofit/>
          </a:bodyPr>
          <a:lstStyle/>
          <a:p>
            <a:pPr algn="just"/>
            <a:r>
              <a:rPr lang="es-ES" sz="1600" b="1" i="1" dirty="0"/>
              <a:t>El método </a:t>
            </a:r>
            <a:r>
              <a:rPr lang="es-ES" sz="1600" b="1" i="1" dirty="0" smtClean="0"/>
              <a:t>didáctico: </a:t>
            </a:r>
            <a:r>
              <a:rPr lang="es-ES" sz="1600" dirty="0"/>
              <a:t>S</a:t>
            </a:r>
            <a:r>
              <a:rPr lang="es-ES" sz="1600" dirty="0" smtClean="0"/>
              <a:t>e </a:t>
            </a:r>
            <a:r>
              <a:rPr lang="es-ES" sz="1600" dirty="0"/>
              <a:t>basa en un amplio conjunto de técnicas que se eligen teniendo en cuenta los objetivos planteados, la eficacia del proceso enseñanza-aprendizaje, las características del grupo de alumnos y la responsabilidad de los mismos sobre su propio aprendizaje. Dentro del método se encuentra la planificación del dictado de las clases y de los trabajos prácticos organizados según unidades </a:t>
            </a:r>
            <a:r>
              <a:rPr lang="es-ES" sz="1600" dirty="0" smtClean="0"/>
              <a:t>temáticas.</a:t>
            </a:r>
            <a:endParaRPr lang="es-ES" sz="1600" b="1" i="1" dirty="0" smtClean="0"/>
          </a:p>
          <a:p>
            <a:pPr algn="just"/>
            <a:r>
              <a:rPr lang="es-ES" sz="1600" b="1" i="1" dirty="0" smtClean="0"/>
              <a:t>Formación Teórico-Práctica</a:t>
            </a:r>
          </a:p>
          <a:p>
            <a:pPr marL="630238" lvl="1" indent="-271463" algn="just">
              <a:buFont typeface="Courier New" panose="02070309020205020404" pitchFamily="49" charset="0"/>
              <a:buChar char="o"/>
            </a:pPr>
            <a:r>
              <a:rPr lang="es-ES" sz="1400" dirty="0" smtClean="0"/>
              <a:t>Las </a:t>
            </a:r>
            <a:r>
              <a:rPr lang="es-ES" sz="1400" dirty="0"/>
              <a:t>clases teóricas son de tipo expositivas frente al pizarrón. Se componen de la parte teórica y el análisis y discusión de los conceptos con ejemplos. En estas clases se desarrollan los temas de manera conceptual, tratando que el alumno adquiera los conocimientos de manera abstracta, plantee los problemas en el mundo de las ideas abstractas y luego proyecte la respuesta abstracta en el mundo real. </a:t>
            </a:r>
            <a:endParaRPr lang="es-ES" sz="1400" i="1" dirty="0"/>
          </a:p>
          <a:p>
            <a:pPr algn="just"/>
            <a:r>
              <a:rPr lang="es-ES" sz="1600" b="1" i="1" dirty="0" smtClean="0"/>
              <a:t>Resolución </a:t>
            </a:r>
            <a:r>
              <a:rPr lang="es-ES" sz="1600" b="1" i="1" dirty="0"/>
              <a:t>de Problemas</a:t>
            </a:r>
            <a:endParaRPr lang="es-AR" sz="1600" dirty="0"/>
          </a:p>
          <a:p>
            <a:pPr marL="630238" lvl="1" indent="-271463" algn="just">
              <a:buFont typeface="Courier New" panose="02070309020205020404" pitchFamily="49" charset="0"/>
              <a:buChar char="o"/>
            </a:pPr>
            <a:r>
              <a:rPr lang="es-ES" sz="1400" dirty="0"/>
              <a:t>Para cada temática, se plantearán problemas de aplicación que actuarán como hilo conductor para la profundización de los aspectos teóricos-prácticos y metodológicos para su planteo y resolución, resolviéndose ejemplos modelo durante el dictado de clases.</a:t>
            </a:r>
            <a:endParaRPr lang="es-AR" sz="1400" dirty="0"/>
          </a:p>
          <a:p>
            <a:pPr marL="630238" lvl="1" indent="-271463" algn="just">
              <a:buFont typeface="Courier New" panose="02070309020205020404" pitchFamily="49" charset="0"/>
              <a:buChar char="o"/>
            </a:pPr>
            <a:r>
              <a:rPr lang="es-ES" sz="1400" dirty="0"/>
              <a:t>Se dispondrá de guías de problemas para cada temática incluida en la asignatura; para promover el rol activo del alumno en la construcción del conocimiento, se indicará que la resuelva como tarea semanal. Para supervisar el seguimiento del aprendizaje, cada clase se solicitará la carpeta de tareas para su corrección a un número acotado de alumnos seleccionados en forma aleatoria.</a:t>
            </a:r>
            <a:endParaRPr lang="es-AR" sz="1400" dirty="0"/>
          </a:p>
          <a:p>
            <a:endParaRPr lang="es-AR" sz="1600" dirty="0"/>
          </a:p>
        </p:txBody>
      </p:sp>
      <p:sp>
        <p:nvSpPr>
          <p:cNvPr id="4" name="3 Marcador de fecha"/>
          <p:cNvSpPr>
            <a:spLocks noGrp="1"/>
          </p:cNvSpPr>
          <p:nvPr>
            <p:ph type="dt" sz="half" idx="10"/>
          </p:nvPr>
        </p:nvSpPr>
        <p:spPr/>
        <p:txBody>
          <a:bodyPr/>
          <a:lstStyle/>
          <a:p>
            <a:fld id="{6B9A30FC-F467-43FE-AA77-BF6021675DFC}" type="datetime5">
              <a:rPr lang="en-US" smtClean="0"/>
              <a:t>17-Feb-20</a:t>
            </a:fld>
            <a:endParaRPr lang="en-US" dirty="0"/>
          </a:p>
        </p:txBody>
      </p:sp>
      <p:sp>
        <p:nvSpPr>
          <p:cNvPr id="7" name="6 Marcador de pie de página"/>
          <p:cNvSpPr>
            <a:spLocks noGrp="1"/>
          </p:cNvSpPr>
          <p:nvPr>
            <p:ph type="ftr" sz="quarter" idx="11"/>
          </p:nvPr>
        </p:nvSpPr>
        <p:spPr/>
        <p:txBody>
          <a:bodyPr/>
          <a:lstStyle/>
          <a:p>
            <a:r>
              <a:rPr lang="en-US" dirty="0" smtClean="0"/>
              <a:t>A. S. M. Santa Cruz; J. I. </a:t>
            </a:r>
            <a:r>
              <a:rPr lang="en-US" dirty="0" err="1" smtClean="0"/>
              <a:t>Manassaldi</a:t>
            </a:r>
            <a:r>
              <a:rPr lang="en-US" dirty="0" smtClean="0"/>
              <a:t> y A. Rueda</a:t>
            </a:r>
            <a:endParaRPr lang="en-US" dirty="0"/>
          </a:p>
        </p:txBody>
      </p:sp>
      <p:sp>
        <p:nvSpPr>
          <p:cNvPr id="8" name="7 Marcador de número de diapositiva"/>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421262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theme/theme1.xml><?xml version="1.0" encoding="utf-8"?>
<a:theme xmlns:a="http://schemas.openxmlformats.org/drawingml/2006/main" name="Faceta">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1589</TotalTime>
  <Words>2933</Words>
  <Application>Microsoft Office PowerPoint</Application>
  <PresentationFormat>Personalizado</PresentationFormat>
  <Paragraphs>169</Paragraphs>
  <Slides>16</Slides>
  <Notes>2</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Faceta</vt:lpstr>
      <vt:lpstr>Presentación de la asignatura Matemática Superior Aplicada</vt:lpstr>
      <vt:lpstr>Presentación</vt:lpstr>
      <vt:lpstr>Propósitos de la asignatura</vt:lpstr>
      <vt:lpstr>Presentación de PowerPoint</vt:lpstr>
      <vt:lpstr>Presentación de PowerPoint</vt:lpstr>
      <vt:lpstr>Programa Analítico</vt:lpstr>
      <vt:lpstr>Programa Analítico (cont.)</vt:lpstr>
      <vt:lpstr>Programa Analítico (cont.)</vt:lpstr>
      <vt:lpstr>Metodología de enseñanza </vt:lpstr>
      <vt:lpstr>Metodología de enseñanza (cont.) </vt:lpstr>
      <vt:lpstr>Metodología de enseñanza (cont.) </vt:lpstr>
      <vt:lpstr>Condiciones de  Aprobación</vt:lpstr>
      <vt:lpstr>Presentación de PowerPoint</vt:lpstr>
      <vt:lpstr>Bibliografía</vt:lpstr>
      <vt:lpstr>Bibliografía</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Planificación</dc:title>
  <dc:creator>Sonia J Benz</dc:creator>
  <cp:lastModifiedBy>Alejandro Santa Cruz</cp:lastModifiedBy>
  <cp:revision>192</cp:revision>
  <cp:lastPrinted>2018-02-20T18:40:22Z</cp:lastPrinted>
  <dcterms:created xsi:type="dcterms:W3CDTF">2016-03-17T21:34:43Z</dcterms:created>
  <dcterms:modified xsi:type="dcterms:W3CDTF">2020-02-17T16:23:58Z</dcterms:modified>
</cp:coreProperties>
</file>